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8" r:id="rId2"/>
    <p:sldId id="257" r:id="rId3"/>
    <p:sldId id="265" r:id="rId4"/>
    <p:sldId id="259" r:id="rId5"/>
    <p:sldId id="267" r:id="rId6"/>
    <p:sldId id="266" r:id="rId7"/>
    <p:sldId id="261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620FB1-2044-409D-9797-F154E3E1C65E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5B85C8-16C1-4E5C-AA4F-4919A3CCA3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DFA150-8B93-49A9-AD2C-2E2401F9F14C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86F524-6A77-4AB9-9CA5-B667565F0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E1959C-B733-4E05-9F55-75A9ADAEA828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1C11FF-2EFC-4BED-BA4A-AC39DEB6F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719528" y="1825625"/>
            <a:ext cx="5087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F38-2500-4D4C-A657-6F23921EBB07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6D26-F250-45DF-824F-D9689D024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2FFD3E-0BFD-40B7-B5B0-6F48F950D7A5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BE57B8-B5BC-4116-9EEF-5D5A359BA8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EEDC2D-A16D-4103-8F00-CCB2A3264D98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0D51FE-FFEA-4274-8B64-F3BD3B308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D1B5AB-CC87-4E01-8A29-E1EC379D266C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0195C6-777A-4B86-8660-9DF7984701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ADEFB0-BBF7-4A76-99E8-2C98B450C32A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6A4EB7-501E-4C63-A2DC-CA78B0B9B1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BD6CE7-5411-4CDE-B51A-0CF01F56BE40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74A700-74DE-42BD-BCFD-E820330EA8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1050E5-AC3A-46DF-AD7D-876CF0789473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69CDAB-9686-45DF-8DE1-5AD1F87878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7A3E2D-DBE0-4327-ACFE-BA5618130CD6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B18802-4DC7-4B5D-9BFC-3AE81E3A7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ACAEF-8747-40B2-B755-38B13CF98EB7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ADA25F-F54F-4493-9683-F13EA9C85E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2FFD3E-0BFD-40B7-B5B0-6F48F950D7A5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2BE57B8-B5BC-4116-9EEF-5D5A359BA8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miart.ru/forum/uploads1/post-76674-1222088222.jp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52464" y="0"/>
            <a:ext cx="10363200" cy="4032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Тыва </a:t>
            </a:r>
            <a:r>
              <a:rPr lang="ru-RU" altLang="ru-RU" sz="4400" dirty="0" err="1" smtClean="0">
                <a:solidFill>
                  <a:srgbClr val="C00000"/>
                </a:solidFill>
                <a:latin typeface="Tuva New" pitchFamily="18" charset="0"/>
              </a:rPr>
              <a:t>дыл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10 класс.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</a:rPr>
              <a:t>Наречиениң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с</a:t>
            </a: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ө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</a:rPr>
              <a:t>з</a:t>
            </a: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ү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</a:rPr>
              <a:t>глел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</a:rPr>
              <a:t>тургузарынга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</a:rPr>
              <a:t>ужур-дузазы</a:t>
            </a:r>
            <a:r>
              <a:rPr lang="tt-RU" sz="4000" dirty="0" smtClean="0">
                <a:latin typeface="Times New Roman" pitchFamily="18" charset="0"/>
              </a:rPr>
              <a:t/>
            </a:r>
            <a:br>
              <a:rPr lang="tt-RU" sz="4000" dirty="0" smtClean="0">
                <a:latin typeface="Times New Roman" pitchFamily="18" charset="0"/>
              </a:rPr>
            </a:br>
            <a:r>
              <a:rPr lang="ru-RU" sz="4400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ru-RU" sz="4400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endParaRPr lang="ru-RU" sz="4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2263" y="4282414"/>
            <a:ext cx="60960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tt-RU" b="1" dirty="0" smtClean="0"/>
              <a:t>Тургузукчузу:</a:t>
            </a:r>
            <a:endParaRPr lang="ru-RU" b="1" dirty="0" smtClean="0"/>
          </a:p>
          <a:p>
            <a:pPr eaLnBrk="1" hangingPunct="1">
              <a:lnSpc>
                <a:spcPct val="70000"/>
              </a:lnSpc>
            </a:pPr>
            <a:r>
              <a:rPr lang="ru-RU" b="1" dirty="0" err="1" smtClean="0"/>
              <a:t>Тирчин</a:t>
            </a:r>
            <a:r>
              <a:rPr lang="ru-RU" b="1" dirty="0" smtClean="0"/>
              <a:t> </a:t>
            </a:r>
            <a:r>
              <a:rPr lang="ru-RU" b="1" dirty="0" err="1" smtClean="0"/>
              <a:t>Анджела</a:t>
            </a:r>
            <a:r>
              <a:rPr lang="ru-RU" b="1" dirty="0" smtClean="0"/>
              <a:t> </a:t>
            </a:r>
            <a:r>
              <a:rPr lang="ru-RU" b="1" dirty="0" err="1" smtClean="0"/>
              <a:t>Моторковна</a:t>
            </a:r>
            <a:r>
              <a:rPr lang="ru-RU" b="1" dirty="0" smtClean="0"/>
              <a:t>, Самагалтай 2 </a:t>
            </a:r>
            <a:r>
              <a:rPr lang="ru-RU" b="1" dirty="0" err="1" smtClean="0"/>
              <a:t>дугаарлыг</a:t>
            </a:r>
            <a:r>
              <a:rPr lang="ru-RU" b="1" dirty="0" smtClean="0"/>
              <a:t> </a:t>
            </a:r>
            <a:r>
              <a:rPr lang="ru-RU" b="1" dirty="0" err="1" smtClean="0"/>
              <a:t>ниити</a:t>
            </a:r>
            <a:r>
              <a:rPr lang="ru-RU" b="1" dirty="0" smtClean="0"/>
              <a:t> </a:t>
            </a:r>
            <a:r>
              <a:rPr lang="ru-RU" b="1" dirty="0" err="1" smtClean="0"/>
              <a:t>билиг</a:t>
            </a:r>
            <a:r>
              <a:rPr lang="ru-RU" b="1" dirty="0" smtClean="0"/>
              <a:t> </a:t>
            </a:r>
            <a:r>
              <a:rPr lang="ru-RU" b="1" dirty="0" err="1" smtClean="0"/>
              <a:t>ортумак</a:t>
            </a:r>
            <a:r>
              <a:rPr lang="ru-RU" b="1" dirty="0" smtClean="0"/>
              <a:t> </a:t>
            </a:r>
            <a:r>
              <a:rPr lang="ru-RU" b="1" dirty="0" err="1" smtClean="0"/>
              <a:t>школазының тыва</a:t>
            </a:r>
            <a:r>
              <a:rPr lang="ru-RU" b="1" dirty="0" smtClean="0"/>
              <a:t> </a:t>
            </a:r>
            <a:r>
              <a:rPr lang="ru-RU" b="1" dirty="0" err="1" smtClean="0"/>
              <a:t>дыл</a:t>
            </a:r>
            <a:r>
              <a:rPr lang="ru-RU" b="1" dirty="0" smtClean="0"/>
              <a:t>, </a:t>
            </a:r>
            <a:r>
              <a:rPr lang="ru-RU" b="1" dirty="0" err="1" smtClean="0"/>
              <a:t>чогаал</a:t>
            </a:r>
            <a:r>
              <a:rPr lang="ru-RU" b="1" dirty="0" smtClean="0"/>
              <a:t> </a:t>
            </a:r>
            <a:r>
              <a:rPr lang="ru-RU" b="1" dirty="0" err="1" smtClean="0"/>
              <a:t>башкызы</a:t>
            </a:r>
            <a:endParaRPr lang="en-U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Источник рисунка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314" name="Объект 5"/>
          <p:cNvSpPr>
            <a:spLocks noGrp="1"/>
          </p:cNvSpPr>
          <p:nvPr>
            <p:ph idx="1"/>
          </p:nvPr>
        </p:nvSpPr>
        <p:spPr>
          <a:xfrm>
            <a:off x="6265863" y="1838325"/>
            <a:ext cx="5087937" cy="4351338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http://demiart.ru/forum/uploads1/post-76674-1222088222.jpg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3315" name="Объект 6"/>
          <p:cNvSpPr>
            <a:spLocks noGrp="1"/>
          </p:cNvSpPr>
          <p:nvPr>
            <p:ph idx="13"/>
          </p:nvPr>
        </p:nvSpPr>
        <p:spPr>
          <a:xfrm>
            <a:off x="719138" y="1185863"/>
            <a:ext cx="5087937" cy="428850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u="sng" dirty="0" err="1" smtClean="0">
                <a:latin typeface="Times New Roman" pitchFamily="18" charset="0"/>
              </a:rPr>
              <a:t>Кичээлдиң темазы</a:t>
            </a:r>
            <a:r>
              <a:rPr lang="ru-RU" b="1" u="sng" dirty="0" smtClean="0">
                <a:latin typeface="Times New Roman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b="1" dirty="0" err="1" smtClean="0">
                <a:latin typeface="Times New Roman" pitchFamily="18" charset="0"/>
              </a:rPr>
              <a:t>Наречиениң </a:t>
            </a:r>
            <a:r>
              <a:rPr lang="ru-RU" b="1" dirty="0" smtClean="0">
                <a:latin typeface="Times New Roman" pitchFamily="18" charset="0"/>
              </a:rPr>
              <a:t>с</a:t>
            </a:r>
            <a:r>
              <a:rPr lang="tt-RU" sz="2400" b="1" dirty="0" smtClean="0">
                <a:latin typeface="Times New Roman" pitchFamily="18" charset="0"/>
                <a:cs typeface="Arial" charset="0"/>
              </a:rPr>
              <a:t>ө</a:t>
            </a:r>
            <a:r>
              <a:rPr lang="ru-RU" b="1" dirty="0" err="1" smtClean="0">
                <a:latin typeface="Times New Roman" pitchFamily="18" charset="0"/>
              </a:rPr>
              <a:t>з</a:t>
            </a:r>
            <a:r>
              <a:rPr lang="tt-RU" sz="2400" b="1" dirty="0" smtClean="0">
                <a:latin typeface="Times New Roman" pitchFamily="18" charset="0"/>
                <a:cs typeface="Arial" charset="0"/>
              </a:rPr>
              <a:t>ү</a:t>
            </a:r>
            <a:r>
              <a:rPr lang="ru-RU" b="1" dirty="0" err="1" smtClean="0">
                <a:latin typeface="Times New Roman" pitchFamily="18" charset="0"/>
              </a:rPr>
              <a:t>глел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тургузарынга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ужур-дузазы</a:t>
            </a:r>
            <a:endParaRPr lang="tt-RU" b="1" dirty="0" smtClean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tt-RU" b="1" dirty="0" smtClean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tt-RU" b="1" dirty="0" smtClean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tt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Rectangle 5"/>
          <p:cNvPicPr>
            <a:picLocks noGrp="1" noChangeArrowheads="1"/>
          </p:cNvPicPr>
          <p:nvPr>
            <p:ph type="title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0800" y="788988"/>
            <a:ext cx="4410075" cy="4683125"/>
          </a:xfrm>
        </p:spPr>
      </p:pic>
      <p:sp>
        <p:nvSpPr>
          <p:cNvPr id="14337" name="Rectangle 3"/>
          <p:cNvSpPr>
            <a:spLocks noGrp="1"/>
          </p:cNvSpPr>
          <p:nvPr>
            <p:ph idx="1"/>
          </p:nvPr>
        </p:nvSpPr>
        <p:spPr>
          <a:xfrm flipV="1">
            <a:off x="6464300" y="612775"/>
            <a:ext cx="4587875" cy="548957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 flipH="1" flipV="1">
            <a:off x="7481888" y="3263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800" b="1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 flipH="1" flipV="1">
            <a:off x="11304588" y="1673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1800" b="1"/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 flipH="1">
            <a:off x="6126163" y="3246438"/>
            <a:ext cx="489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6478588" y="895350"/>
            <a:ext cx="475138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700" b="1"/>
              <a:t>Наречие </a:t>
            </a:r>
            <a:r>
              <a:rPr lang="ru-RU" sz="1700"/>
              <a:t>кылдыныгның азы чүвениң шынарының ылгавырлыг демдээн илередир чугаа кезээ болур. </a:t>
            </a:r>
          </a:p>
          <a:p>
            <a:r>
              <a:rPr lang="ru-RU" sz="1700"/>
              <a:t>Ол утказының аайы-биле кылыг сɵзүнге, демдек адынга, ɵске наречиеге хамааржыр. </a:t>
            </a:r>
          </a:p>
          <a:p>
            <a:r>
              <a:rPr lang="ru-RU" sz="1700" b="1" i="1" u="sng">
                <a:solidFill>
                  <a:schemeClr val="hlink"/>
                </a:solidFill>
              </a:rPr>
              <a:t>Чижээ:</a:t>
            </a:r>
            <a:r>
              <a:rPr lang="ru-RU" sz="1700">
                <a:solidFill>
                  <a:schemeClr val="hlink"/>
                </a:solidFill>
              </a:rPr>
              <a:t>  </a:t>
            </a:r>
            <a:r>
              <a:rPr lang="ru-RU" sz="1700" i="1">
                <a:solidFill>
                  <a:schemeClr val="hlink"/>
                </a:solidFill>
              </a:rPr>
              <a:t>Оолдар </a:t>
            </a:r>
            <a:r>
              <a:rPr lang="ru-RU" sz="1700" b="1" i="1">
                <a:solidFill>
                  <a:schemeClr val="hlink"/>
                </a:solidFill>
              </a:rPr>
              <a:t>дашкаар (кайнаар?)</a:t>
            </a:r>
            <a:r>
              <a:rPr lang="ru-RU" sz="1700" i="1">
                <a:solidFill>
                  <a:schemeClr val="hlink"/>
                </a:solidFill>
              </a:rPr>
              <a:t> үнүп, тайганың кара суунга чуна бергеннер. (О.С.)</a:t>
            </a:r>
          </a:p>
          <a:p>
            <a:r>
              <a:rPr lang="ru-RU" sz="1700"/>
              <a:t>Бердинген домакта</a:t>
            </a:r>
            <a:r>
              <a:rPr lang="ru-RU" sz="1700" i="1"/>
              <a:t> </a:t>
            </a:r>
            <a:r>
              <a:rPr lang="ru-RU" sz="1700" b="1" i="1" u="sng"/>
              <a:t>дашкаар</a:t>
            </a:r>
            <a:r>
              <a:rPr lang="ru-RU" sz="1700" b="1" i="1"/>
              <a:t> </a:t>
            </a:r>
            <a:r>
              <a:rPr lang="ru-RU" sz="1700" b="1"/>
              <a:t>деп </a:t>
            </a:r>
            <a:r>
              <a:rPr lang="ru-RU" sz="1700"/>
              <a:t>наречие</a:t>
            </a:r>
            <a:r>
              <a:rPr lang="ru-RU" sz="1700" i="1"/>
              <a:t> </a:t>
            </a:r>
            <a:r>
              <a:rPr lang="ru-RU" sz="1700" b="1" i="1" u="sng"/>
              <a:t>кайнаар?</a:t>
            </a:r>
            <a:r>
              <a:rPr lang="ru-RU" sz="1700" i="1"/>
              <a:t> </a:t>
            </a:r>
            <a:r>
              <a:rPr lang="ru-RU" sz="1700"/>
              <a:t>деп айтырыгга харыылавышаан, домакта кылдыныгның уг-шиин илередип, кылыг сɵзүнге хамааржыр, </a:t>
            </a:r>
            <a:r>
              <a:rPr lang="ru-RU" sz="1700" b="1" u="sng"/>
              <a:t>туруштуң байдалы</a:t>
            </a:r>
            <a:r>
              <a:rPr lang="ru-RU" sz="1700"/>
              <a:t> бооп чоруур.</a:t>
            </a:r>
          </a:p>
          <a:p>
            <a:r>
              <a:rPr lang="ru-RU" sz="1700" b="1" i="1" u="sng">
                <a:solidFill>
                  <a:schemeClr val="hlink"/>
                </a:solidFill>
              </a:rPr>
              <a:t>Чижээ:</a:t>
            </a:r>
            <a:r>
              <a:rPr lang="ru-RU" sz="1700" b="1" i="1">
                <a:solidFill>
                  <a:schemeClr val="hlink"/>
                </a:solidFill>
              </a:rPr>
              <a:t> </a:t>
            </a:r>
            <a:r>
              <a:rPr lang="ru-RU" sz="1700" i="1">
                <a:solidFill>
                  <a:schemeClr val="hlink"/>
                </a:solidFill>
              </a:rPr>
              <a:t>Аалывыс кыштаа </a:t>
            </a:r>
            <a:r>
              <a:rPr lang="ru-RU" sz="1700" b="1" i="1">
                <a:solidFill>
                  <a:schemeClr val="hlink"/>
                </a:solidFill>
              </a:rPr>
              <a:t>кедергей (кайы хире?)</a:t>
            </a:r>
            <a:r>
              <a:rPr lang="ru-RU" sz="1700" i="1">
                <a:solidFill>
                  <a:schemeClr val="hlink"/>
                </a:solidFill>
              </a:rPr>
              <a:t> кадыр</a:t>
            </a:r>
            <a:r>
              <a:rPr lang="ru-RU" sz="1700" b="1" i="1">
                <a:solidFill>
                  <a:schemeClr val="hlink"/>
                </a:solidFill>
              </a:rPr>
              <a:t> </a:t>
            </a:r>
            <a:r>
              <a:rPr lang="ru-RU" sz="1700" i="1">
                <a:solidFill>
                  <a:schemeClr val="hlink"/>
                </a:solidFill>
              </a:rPr>
              <a:t>даглар аразында ч</a:t>
            </a:r>
            <a:r>
              <a:rPr lang="ru-RU" sz="1700">
                <a:solidFill>
                  <a:schemeClr val="hlink"/>
                </a:solidFill>
              </a:rPr>
              <a:t>үве. (К.К.)</a:t>
            </a:r>
          </a:p>
          <a:p>
            <a:r>
              <a:rPr lang="ru-RU" sz="1700">
                <a:latin typeface="Times New Roman" pitchFamily="18" charset="0"/>
              </a:rPr>
              <a:t>Үстүнде домакта</a:t>
            </a:r>
            <a:r>
              <a:rPr lang="ru-RU" sz="1700"/>
              <a:t> </a:t>
            </a:r>
            <a:r>
              <a:rPr lang="ru-RU" sz="1700" b="1" i="1"/>
              <a:t>кедергей</a:t>
            </a:r>
            <a:r>
              <a:rPr lang="ru-RU" sz="1700"/>
              <a:t> </a:t>
            </a:r>
            <a:r>
              <a:rPr lang="ru-RU" sz="1700" b="1"/>
              <a:t>деп </a:t>
            </a:r>
            <a:r>
              <a:rPr lang="ru-RU" sz="1700"/>
              <a:t>наречие</a:t>
            </a:r>
            <a:r>
              <a:rPr lang="ru-RU" sz="1700" i="1"/>
              <a:t> </a:t>
            </a:r>
            <a:r>
              <a:rPr lang="ru-RU" sz="1700" b="1" i="1" u="sng"/>
              <a:t>кайы хире?</a:t>
            </a:r>
            <a:r>
              <a:rPr lang="ru-RU" sz="1700" i="1"/>
              <a:t> </a:t>
            </a:r>
            <a:r>
              <a:rPr lang="ru-RU" sz="1700"/>
              <a:t>деп айтырыгга харыылап, шынарны хемчээлин кɵргүспүшаан, кадыр деп демдек адынга хамааржыр, </a:t>
            </a:r>
            <a:r>
              <a:rPr lang="ru-RU" sz="1700" b="1" u="sng"/>
              <a:t>кылдыныг аргазының байдалы</a:t>
            </a:r>
            <a:r>
              <a:rPr lang="ru-RU" sz="1700"/>
              <a:t> болур.</a:t>
            </a:r>
          </a:p>
        </p:txBody>
      </p:sp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 flipH="1" flipV="1">
            <a:off x="4938713" y="1898650"/>
            <a:ext cx="42862" cy="476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2400" smtClean="0">
              <a:ln>
                <a:noFill/>
              </a:ln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6390" name="Organization Chart 6"/>
          <p:cNvGraphicFramePr>
            <a:graphicFrameLocks/>
          </p:cNvGraphicFramePr>
          <p:nvPr>
            <p:ph sz="half" idx="1"/>
          </p:nvPr>
        </p:nvGraphicFramePr>
        <p:xfrm>
          <a:off x="1133475" y="630238"/>
          <a:ext cx="10118725" cy="5546725"/>
        </p:xfrm>
        <a:graphic>
          <a:graphicData uri="http://schemas.openxmlformats.org/drawingml/2006/compatibility">
            <com:legacyDrawing xmlns:com="http://schemas.openxmlformats.org/drawingml/2006/compatibility" spid="_x0000_s16390"/>
          </a:graphicData>
        </a:graphic>
      </p:graphicFrame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912475" y="46418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b="1"/>
          </a:p>
        </p:txBody>
      </p:sp>
    </p:spTree>
  </p:cSld>
  <p:clrMapOvr>
    <a:masterClrMapping/>
  </p:clrMapOvr>
  <p:transition spd="slow" advTm="3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6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 bwMode="auto">
          <a:xfrm>
            <a:off x="1771650" y="600075"/>
            <a:ext cx="8797925" cy="8953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4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24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24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24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Наречиени</a:t>
            </a:r>
            <a:r>
              <a:rPr lang="tt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ң </a:t>
            </a:r>
            <a:r>
              <a:rPr lang="ru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с</a:t>
            </a:r>
            <a:r>
              <a:rPr lang="tt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ө</a:t>
            </a:r>
            <a:r>
              <a:rPr lang="ru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з</a:t>
            </a:r>
            <a:r>
              <a:rPr lang="tt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ү</a:t>
            </a:r>
            <a:r>
              <a:rPr lang="ru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>глел тургузарынга ужур-дузазы:</a:t>
            </a:r>
            <a:br>
              <a:rPr lang="ru-RU" sz="2800" u="sng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2800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2800" smtClean="0">
                <a:ln>
                  <a:noFill/>
                </a:ln>
                <a:solidFill>
                  <a:schemeClr val="hlink"/>
                </a:solidFill>
                <a:latin typeface="Times New Roman" pitchFamily="18" charset="0"/>
              </a:rPr>
            </a:br>
            <a:endParaRPr lang="ru-RU" sz="2800" smtClean="0">
              <a:ln>
                <a:noFill/>
              </a:ln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7417" name="Organization Chart 9"/>
          <p:cNvGraphicFramePr>
            <a:graphicFrameLocks/>
          </p:cNvGraphicFramePr>
          <p:nvPr>
            <p:ph sz="half" idx="1"/>
          </p:nvPr>
        </p:nvGraphicFramePr>
        <p:xfrm>
          <a:off x="12395200" y="5746750"/>
          <a:ext cx="42863" cy="49213"/>
        </p:xfrm>
        <a:graphic>
          <a:graphicData uri="http://schemas.openxmlformats.org/drawingml/2006/compatibility">
            <com:legacyDrawing xmlns:com="http://schemas.openxmlformats.org/drawingml/2006/compatibility" spid="_x0000_s17417"/>
          </a:graphicData>
        </a:graphic>
      </p:graphicFrame>
      <p:sp>
        <p:nvSpPr>
          <p:cNvPr id="17426" name="Rectangle 18"/>
          <p:cNvSpPr>
            <a:spLocks noGrp="1"/>
          </p:cNvSpPr>
          <p:nvPr>
            <p:ph sz="half" idx="2"/>
          </p:nvPr>
        </p:nvSpPr>
        <p:spPr>
          <a:xfrm>
            <a:off x="6338888" y="1825625"/>
            <a:ext cx="4805362" cy="1444625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buFont typeface="Arial" charset="0"/>
              <a:buNone/>
            </a:pPr>
            <a:r>
              <a:rPr lang="ru-RU" sz="1600" b="1" smtClean="0"/>
              <a:t>        </a:t>
            </a:r>
            <a:r>
              <a:rPr lang="ru-RU" sz="2400" b="1" smtClean="0">
                <a:latin typeface="Times New Roman" pitchFamily="18" charset="0"/>
              </a:rPr>
              <a:t>С</a:t>
            </a:r>
            <a:r>
              <a:rPr lang="tt-RU" sz="2400" b="1" smtClean="0">
                <a:latin typeface="Times New Roman" pitchFamily="18" charset="0"/>
              </a:rPr>
              <a:t>ө</a:t>
            </a:r>
            <a:r>
              <a:rPr lang="ru-RU" sz="2400" b="1" smtClean="0">
                <a:latin typeface="Times New Roman" pitchFamily="18" charset="0"/>
              </a:rPr>
              <a:t>з</a:t>
            </a:r>
            <a:r>
              <a:rPr lang="tt-RU" sz="2400" b="1" smtClean="0">
                <a:latin typeface="Times New Roman" pitchFamily="18" charset="0"/>
              </a:rPr>
              <a:t>ү</a:t>
            </a:r>
            <a:r>
              <a:rPr lang="ru-RU" sz="2400" b="1" smtClean="0">
                <a:latin typeface="Times New Roman" pitchFamily="18" charset="0"/>
              </a:rPr>
              <a:t>глелде</a:t>
            </a:r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</a:rPr>
              <a:t>кол  бодалды болгаш теманы,  болуушкунну (</a:t>
            </a:r>
            <a:r>
              <a:rPr lang="tt-RU" sz="2400" b="1" smtClean="0">
                <a:latin typeface="Times New Roman" pitchFamily="18" charset="0"/>
              </a:rPr>
              <a:t>чурумалды) тодаргай чуруп </a:t>
            </a:r>
            <a:r>
              <a:rPr lang="ru-RU" sz="2400" b="1" smtClean="0">
                <a:latin typeface="Times New Roman" pitchFamily="18" charset="0"/>
              </a:rPr>
              <a:t>к</a:t>
            </a:r>
            <a:r>
              <a:rPr lang="tt-RU" sz="2400" b="1" smtClean="0">
                <a:latin typeface="Times New Roman" pitchFamily="18" charset="0"/>
              </a:rPr>
              <a:t>өргүзер. </a:t>
            </a:r>
          </a:p>
          <a:p>
            <a:pPr marL="381000" indent="-381000"/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0" y="1863725"/>
            <a:ext cx="4232275" cy="36337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b="1" smtClean="0"/>
              <a:t>   </a:t>
            </a:r>
            <a:r>
              <a:rPr lang="ru-RU" b="1" smtClean="0">
                <a:latin typeface="Times New Roman" pitchFamily="18" charset="0"/>
              </a:rPr>
              <a:t>С</a:t>
            </a:r>
            <a:r>
              <a:rPr lang="tt-RU" b="1" smtClean="0">
                <a:latin typeface="Times New Roman" pitchFamily="18" charset="0"/>
              </a:rPr>
              <a:t>ө</a:t>
            </a:r>
            <a:r>
              <a:rPr lang="ru-RU" b="1" smtClean="0">
                <a:latin typeface="Times New Roman" pitchFamily="18" charset="0"/>
              </a:rPr>
              <a:t>з</a:t>
            </a:r>
            <a:r>
              <a:rPr lang="tt-RU" b="1" smtClean="0">
                <a:latin typeface="Times New Roman" pitchFamily="18" charset="0"/>
              </a:rPr>
              <a:t>ү</a:t>
            </a:r>
            <a:r>
              <a:rPr lang="ru-RU" b="1" smtClean="0">
                <a:latin typeface="Times New Roman" pitchFamily="18" charset="0"/>
              </a:rPr>
              <a:t>глелде</a:t>
            </a: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</a:rPr>
              <a:t>болуушкунну (</a:t>
            </a:r>
            <a:r>
              <a:rPr lang="tt-RU" b="1" smtClean="0">
                <a:latin typeface="Times New Roman" pitchFamily="18" charset="0"/>
              </a:rPr>
              <a:t>чурумалды) кандыг байдалдыг болуп турарын </a:t>
            </a:r>
            <a:r>
              <a:rPr lang="ru-RU" b="1" smtClean="0">
                <a:latin typeface="Times New Roman" pitchFamily="18" charset="0"/>
              </a:rPr>
              <a:t>тодаргай айтыр; </a:t>
            </a:r>
            <a:r>
              <a:rPr lang="tt-RU" b="1" smtClean="0">
                <a:latin typeface="Times New Roman" pitchFamily="18" charset="0"/>
              </a:rPr>
              <a:t>үезин, чылдагаанын, сорулгазын, туружун, хемчээлин илередир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2" name="Rectangle 19"/>
          <p:cNvSpPr>
            <a:spLocks noGrp="1"/>
          </p:cNvSpPr>
          <p:nvPr>
            <p:ph sz="quarter" idx="4294967295"/>
          </p:nvPr>
        </p:nvSpPr>
        <p:spPr>
          <a:xfrm>
            <a:off x="7415213" y="4076700"/>
            <a:ext cx="4776787" cy="1630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С</a:t>
            </a:r>
            <a:r>
              <a:rPr lang="tt-RU" sz="2400" b="1" smtClean="0">
                <a:latin typeface="Times New Roman" pitchFamily="18" charset="0"/>
              </a:rPr>
              <a:t>ө</a:t>
            </a:r>
            <a:r>
              <a:rPr lang="ru-RU" sz="2400" b="1" smtClean="0">
                <a:latin typeface="Times New Roman" pitchFamily="18" charset="0"/>
              </a:rPr>
              <a:t>з</a:t>
            </a:r>
            <a:r>
              <a:rPr lang="tt-RU" sz="2400" b="1" smtClean="0">
                <a:latin typeface="Times New Roman" pitchFamily="18" charset="0"/>
              </a:rPr>
              <a:t>ү</a:t>
            </a:r>
            <a:r>
              <a:rPr lang="ru-RU" sz="2400" b="1" smtClean="0">
                <a:latin typeface="Times New Roman" pitchFamily="18" charset="0"/>
              </a:rPr>
              <a:t>глелди утка талазы-биле ча</a:t>
            </a:r>
            <a:r>
              <a:rPr lang="tt-RU" sz="2400" b="1" smtClean="0">
                <a:latin typeface="Times New Roman" pitchFamily="18" charset="0"/>
              </a:rPr>
              <a:t>ң</a:t>
            </a:r>
            <a:r>
              <a:rPr lang="ru-RU" sz="2400" b="1" smtClean="0">
                <a:latin typeface="Times New Roman" pitchFamily="18" charset="0"/>
              </a:rPr>
              <a:t>гыс аай болурунга</a:t>
            </a:r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t-RU" sz="2400" b="1" smtClean="0">
                <a:latin typeface="Times New Roman" pitchFamily="18" charset="0"/>
              </a:rPr>
              <a:t>улуг ужур-дузалыг тускай чугаа кезектериниң бирээзи болур</a:t>
            </a:r>
            <a:endParaRPr lang="ru-RU" sz="2400" b="1" smtClean="0">
              <a:latin typeface="Times New Roman" pitchFamily="18" charset="0"/>
            </a:endParaRP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0" y="4251325"/>
            <a:ext cx="1841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endParaRPr lang="ru-RU" b="1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30723" grpI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7356475" y="787400"/>
            <a:ext cx="4835525" cy="5302250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ru-RU" sz="2400" smtClean="0">
                <a:solidFill>
                  <a:srgbClr val="0D0D0D"/>
                </a:solidFill>
                <a:latin typeface="Arial" charset="0"/>
              </a:rPr>
              <a:t>Дескиндир топтап к</a:t>
            </a:r>
            <a:r>
              <a:rPr lang="tt-RU" sz="2400" smtClean="0">
                <a:latin typeface="Arial" charset="0"/>
                <a:cs typeface="Arial" charset="0"/>
              </a:rPr>
              <a:t>ө</a:t>
            </a:r>
            <a:r>
              <a:rPr lang="ru-RU" sz="2400" smtClean="0">
                <a:solidFill>
                  <a:srgbClr val="0D0D0D"/>
                </a:solidFill>
                <a:latin typeface="Arial" charset="0"/>
              </a:rPr>
              <a:t>рем: дээр-даа, чер-даа тутчу берген. (Б.Х.)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ru-RU" sz="2400" smtClean="0">
                <a:solidFill>
                  <a:schemeClr val="folHlink"/>
                </a:solidFill>
                <a:latin typeface="Arial" charset="0"/>
              </a:rPr>
              <a:t>Улус аразында чугаалажып каттырышпышаан, аажок х</a:t>
            </a:r>
            <a:r>
              <a:rPr lang="tt-RU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өглүг кылаштажып орган. (О.С.)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tt-RU" sz="2400" smtClean="0">
                <a:latin typeface="Arial" charset="0"/>
                <a:cs typeface="Arial" charset="0"/>
              </a:rPr>
              <a:t>Адар-оол баштай оттуп келген, ижээн ишти бүлүртүң</a:t>
            </a:r>
            <a:r>
              <a:rPr lang="ru-RU" sz="2400" smtClean="0">
                <a:latin typeface="Arial" charset="0"/>
                <a:cs typeface="Arial" charset="0"/>
              </a:rPr>
              <a:t> болган. (О.С.)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ru-RU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Шораан хаялар аразында эзир чоргаар салдап чораан. (О.С.)</a:t>
            </a:r>
            <a:endParaRPr lang="tt-RU" sz="2400" smtClean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Arial" charset="0"/>
              <a:buAutoNum type="arabicPeriod"/>
            </a:pPr>
            <a:endParaRPr lang="ru-RU" sz="2400" smtClean="0">
              <a:solidFill>
                <a:schemeClr val="folHlink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273175" y="1557338"/>
            <a:ext cx="40671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Даалга  </a:t>
            </a:r>
          </a:p>
          <a:p>
            <a:r>
              <a:rPr lang="ru-RU" sz="2000" b="1">
                <a:solidFill>
                  <a:schemeClr val="hlink"/>
                </a:solidFill>
              </a:rPr>
              <a:t>Бердинген домактарда наречиелерни</a:t>
            </a:r>
            <a:r>
              <a:rPr lang="tt-RU" sz="2000" b="1">
                <a:solidFill>
                  <a:schemeClr val="hlink"/>
                </a:solidFill>
              </a:rPr>
              <a:t> </a:t>
            </a:r>
            <a:r>
              <a:rPr lang="ru-RU" sz="2000" b="1">
                <a:solidFill>
                  <a:schemeClr val="hlink"/>
                </a:solidFill>
              </a:rPr>
              <a:t>тыпкаш, айтырыын тодарадыр, наречиелерни</a:t>
            </a:r>
            <a:r>
              <a:rPr lang="tt-RU" sz="2000" b="1">
                <a:solidFill>
                  <a:schemeClr val="hlink"/>
                </a:solidFill>
              </a:rPr>
              <a:t>ң</a:t>
            </a:r>
            <a:r>
              <a:rPr lang="ru-RU" sz="2000" b="1">
                <a:solidFill>
                  <a:schemeClr val="hlink"/>
                </a:solidFill>
              </a:rPr>
              <a:t> ужур-дузазын </a:t>
            </a:r>
          </a:p>
          <a:p>
            <a:r>
              <a:rPr lang="ru-RU" sz="2000" b="1">
                <a:solidFill>
                  <a:schemeClr val="hlink"/>
                </a:solidFill>
              </a:rPr>
              <a:t>илередир.</a:t>
            </a:r>
          </a:p>
        </p:txBody>
      </p:sp>
    </p:spTree>
  </p:cSld>
  <p:clrMapOvr>
    <a:masterClrMapping/>
  </p:clrMapOvr>
  <p:transition spd="slow" advTm="4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1016000" y="1397000"/>
            <a:ext cx="4799013" cy="2762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Онаалга </a:t>
            </a:r>
            <a:b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С</a:t>
            </a:r>
            <a:r>
              <a:rPr lang="tt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ө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tt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ү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глелде карартыр парлаан  кандыг наречиелерил? Олар канчаар тургустунганыл? Ук наречиелерни с</a:t>
            </a:r>
            <a:r>
              <a:rPr lang="tt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ө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tt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ү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глелде ролюн тодарады</a:t>
            </a:r>
            <a:r>
              <a:rPr lang="tt-RU" sz="22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ң</a:t>
            </a:r>
            <a:r>
              <a:rPr lang="tt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ар.</a:t>
            </a:r>
            <a:r>
              <a:rPr lang="ru-RU" sz="24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24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endParaRPr lang="ru-RU" sz="2400" b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508750" y="762000"/>
            <a:ext cx="47180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/>
              <a:t>…Байларга </a:t>
            </a:r>
            <a:r>
              <a:rPr lang="ru-RU" sz="2400" b="1"/>
              <a:t>чыл-чылы-биле</a:t>
            </a:r>
            <a:r>
              <a:rPr lang="ru-RU" sz="2400"/>
              <a:t> хой кадаргаш, куу даянгыыштан ɵске холунга чүнү-даа тутпайн чораан кижиге ол харын элдепсинчиг болган. Тараа ажаап алдынган соонда, Домогацкихтерниң ажыл-хожулу шыкпарлы берген. Ындазында ыыт-дааш чок, шɵлээни кончуг.</a:t>
            </a:r>
          </a:p>
          <a:p>
            <a:pPr algn="just"/>
            <a:r>
              <a:rPr lang="ru-RU" sz="2400" b="1"/>
              <a:t>Ай-айы-биле</a:t>
            </a:r>
            <a:r>
              <a:rPr lang="ru-RU" sz="2400"/>
              <a:t> үргүлчүлээн бачым иштиң соонда </a:t>
            </a:r>
            <a:r>
              <a:rPr lang="ru-RU" sz="2400" b="1"/>
              <a:t>үргүлчү</a:t>
            </a:r>
            <a:r>
              <a:rPr lang="ru-RU" sz="2400"/>
              <a:t> ажыл кылбайн олурарга, сагышка арай чиктии сүргей ышкаш. (К.К.)</a:t>
            </a:r>
          </a:p>
        </p:txBody>
      </p:sp>
    </p:spTree>
  </p:cSld>
  <p:clrMapOvr>
    <a:masterClrMapping/>
  </p:clrMapOvr>
  <p:transition spd="slow" advTm="5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516</TotalTime>
  <Words>406</Words>
  <Application>Microsoft Office PowerPoint</Application>
  <PresentationFormat>Произвольный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Georgia</vt:lpstr>
      <vt:lpstr>Calibri</vt:lpstr>
      <vt:lpstr>Times New Roman</vt:lpstr>
      <vt:lpstr>Аспект</vt:lpstr>
      <vt:lpstr>  Тыва дыл. 10 класс.  Наречиениң сөзүглел тургузарынга ужур-дузазы  </vt:lpstr>
      <vt:lpstr>Источник рисунка</vt:lpstr>
      <vt:lpstr>Слайд 3</vt:lpstr>
      <vt:lpstr>Слайд 4</vt:lpstr>
      <vt:lpstr>  Наречиениң сөзүглел тургузарынга ужур-дузазы:  </vt:lpstr>
      <vt:lpstr>Слайд 6</vt:lpstr>
      <vt:lpstr>Онаалга  Сөзүглелде карартыр парлаан  кандыг наречиелерил? Олар канчаар тургустунганыл? Ук наречиелерни сөзүглелде ролюн тодарадыңар.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48</cp:revision>
  <dcterms:created xsi:type="dcterms:W3CDTF">2016-11-15T09:14:47Z</dcterms:created>
  <dcterms:modified xsi:type="dcterms:W3CDTF">2020-04-04T04:24:33Z</dcterms:modified>
</cp:coreProperties>
</file>