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</p:sldMasterIdLst>
  <p:sldIdLst>
    <p:sldId id="300" r:id="rId5"/>
    <p:sldId id="283" r:id="rId6"/>
    <p:sldId id="257" r:id="rId7"/>
    <p:sldId id="295" r:id="rId8"/>
    <p:sldId id="298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87" autoAdjust="0"/>
    <p:restoredTop sz="94660"/>
  </p:normalViewPr>
  <p:slideViewPr>
    <p:cSldViewPr>
      <p:cViewPr>
        <p:scale>
          <a:sx n="50" d="100"/>
          <a:sy n="50" d="100"/>
        </p:scale>
        <p:origin x="-102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6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9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8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8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496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17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69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5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3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7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83CD459-A375-491E-A2D8-6EC908E6F795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C29295-D876-49B9-AA3D-34A7B6473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2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3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video" Target="NULL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500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tt-RU" altLang="ru-RU" sz="4400" dirty="0" smtClean="0">
                <a:solidFill>
                  <a:srgbClr val="7030A0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tt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>Наречиелерниң тургустунары</a:t>
            </a:r>
            <a: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2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tt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Оюн “Наречиени тып”</a:t>
            </a:r>
            <a:endParaRPr lang="ru-RU" altLang="ru-RU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8140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altLang="ru-RU" b="1" dirty="0" err="1" smtClean="0">
                <a:solidFill>
                  <a:srgbClr val="002060"/>
                </a:solidFill>
                <a:latin typeface="Tuva New" pitchFamily="18" charset="0"/>
                <a:cs typeface="Arial" charset="0"/>
              </a:rPr>
              <a:t>Күскежикке</a:t>
            </a:r>
            <a:r>
              <a:rPr lang="ru-RU" altLang="ru-RU" b="1" dirty="0" smtClean="0">
                <a:solidFill>
                  <a:srgbClr val="002060"/>
                </a:solidFill>
                <a:latin typeface="Tuva New" pitchFamily="18" charset="0"/>
                <a:cs typeface="Arial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uva New" pitchFamily="18" charset="0"/>
                <a:cs typeface="Arial" charset="0"/>
              </a:rPr>
              <a:t>дузалаш</a:t>
            </a:r>
            <a:endParaRPr lang="ru-RU" altLang="ru-RU" b="1" dirty="0" smtClean="0">
              <a:solidFill>
                <a:srgbClr val="002060"/>
              </a:solidFill>
              <a:latin typeface="Tuva New" pitchFamily="18" charset="0"/>
              <a:cs typeface="Arial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uva New" pitchFamily="18" charset="0"/>
              <a:cs typeface="Arial" charset="0"/>
            </a:endParaRPr>
          </a:p>
          <a:p>
            <a:pPr marL="0" indent="0">
              <a:buNone/>
            </a:pPr>
            <a:endParaRPr lang="ru-RU" altLang="ru-RU" b="1" dirty="0" smtClean="0">
              <a:solidFill>
                <a:srgbClr val="002060"/>
              </a:solidFill>
              <a:latin typeface="Tuva New" pitchFamily="18" charset="0"/>
              <a:cs typeface="Arial" charset="0"/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534275" y="1866900"/>
            <a:ext cx="838200" cy="457200"/>
          </a:xfrm>
          <a:prstGeom prst="actionButtonBeginning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14081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9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4"/>
          <p:cNvGrpSpPr>
            <a:grpSpLocks/>
          </p:cNvGrpSpPr>
          <p:nvPr/>
        </p:nvGrpSpPr>
        <p:grpSpPr bwMode="auto">
          <a:xfrm>
            <a:off x="0" y="-190500"/>
            <a:ext cx="9145588" cy="6858000"/>
            <a:chOff x="0" y="0"/>
            <a:chExt cx="9145588" cy="6858000"/>
          </a:xfrm>
        </p:grpSpPr>
        <p:pic>
          <p:nvPicPr>
            <p:cNvPr id="4101" name="Picture 2" descr="http://www.ellf.ru/uploads/posts/2008-09/1221092148_120227_192912.jpg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443"/>
            <a:stretch>
              <a:fillRect/>
            </a:stretch>
          </p:blipFill>
          <p:spPr bwMode="auto">
            <a:xfrm>
              <a:off x="0" y="0"/>
              <a:ext cx="9145588" cy="6858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2" name="Прямоугольник 3"/>
            <p:cNvSpPr>
              <a:spLocks noChangeArrowheads="1"/>
            </p:cNvSpPr>
            <p:nvPr/>
          </p:nvSpPr>
          <p:spPr bwMode="auto">
            <a:xfrm>
              <a:off x="1828800" y="1295400"/>
              <a:ext cx="6477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4400" b="1" dirty="0">
                  <a:solidFill>
                    <a:srgbClr val="0070C0"/>
                  </a:solidFill>
                  <a:latin typeface="Tuva New" pitchFamily="18" charset="0"/>
                </a:rPr>
                <a:t>«</a:t>
              </a:r>
              <a:r>
                <a:rPr lang="ru-RU" altLang="ru-RU" sz="4400" b="1" dirty="0" err="1" smtClean="0">
                  <a:solidFill>
                    <a:srgbClr val="0070C0"/>
                  </a:solidFill>
                  <a:latin typeface="Tuva New" pitchFamily="18" charset="0"/>
                </a:rPr>
                <a:t>Күскежикке</a:t>
              </a:r>
              <a:r>
                <a:rPr lang="ru-RU" altLang="ru-RU" sz="4400" b="1" dirty="0" smtClean="0">
                  <a:solidFill>
                    <a:srgbClr val="0070C0"/>
                  </a:solidFill>
                  <a:latin typeface="Tuva New" pitchFamily="18" charset="0"/>
                </a:rPr>
                <a:t> </a:t>
              </a:r>
              <a:r>
                <a:rPr lang="ru-RU" altLang="ru-RU" sz="4400" b="1" dirty="0" err="1">
                  <a:solidFill>
                    <a:srgbClr val="0070C0"/>
                  </a:solidFill>
                  <a:latin typeface="Tuva New" pitchFamily="18" charset="0"/>
                </a:rPr>
                <a:t>дузалаш</a:t>
              </a:r>
              <a:r>
                <a:rPr lang="ru-RU" altLang="ru-RU" sz="4400" b="1" dirty="0">
                  <a:solidFill>
                    <a:srgbClr val="0070C0"/>
                  </a:solidFill>
                  <a:latin typeface="Tuva New" pitchFamily="18" charset="0"/>
                </a:rPr>
                <a:t>»</a:t>
              </a:r>
            </a:p>
          </p:txBody>
        </p:sp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2855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7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 descr="Картинка 24 из 21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121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Картинка 24 из 210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16002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Картинка 142 из 5359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1981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Картинка 142 из 5359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39"/>
          <a:stretch>
            <a:fillRect/>
          </a:stretch>
        </p:blipFill>
        <p:spPr bwMode="auto">
          <a:xfrm>
            <a:off x="6324600" y="1125538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Картинка 4 из 21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790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6400809" y="1247775"/>
            <a:ext cx="2030413" cy="1219200"/>
            <a:chOff x="2418963" y="2209805"/>
            <a:chExt cx="1771288" cy="1219542"/>
          </a:xfrm>
        </p:grpSpPr>
        <p:pic>
          <p:nvPicPr>
            <p:cNvPr id="5170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94836" y="1933932"/>
              <a:ext cx="1219542" cy="177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Прямоугольник 15"/>
            <p:cNvSpPr>
              <a:spLocks noChangeArrowheads="1"/>
            </p:cNvSpPr>
            <p:nvPr/>
          </p:nvSpPr>
          <p:spPr bwMode="auto">
            <a:xfrm>
              <a:off x="2485446" y="2514690"/>
              <a:ext cx="855612" cy="58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</a:rPr>
                <a:t>ном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904875" y="581025"/>
            <a:ext cx="1905000" cy="1447800"/>
            <a:chOff x="2667000" y="4648201"/>
            <a:chExt cx="1752599" cy="1447799"/>
          </a:xfrm>
        </p:grpSpPr>
        <p:pic>
          <p:nvPicPr>
            <p:cNvPr id="5168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648201"/>
              <a:ext cx="1752599" cy="144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Прямоугольник 16"/>
            <p:cNvSpPr>
              <a:spLocks noChangeArrowheads="1"/>
            </p:cNvSpPr>
            <p:nvPr/>
          </p:nvSpPr>
          <p:spPr bwMode="auto">
            <a:xfrm>
              <a:off x="2743200" y="5029200"/>
              <a:ext cx="9574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  <a:latin typeface="Tuva New" pitchFamily="18" charset="0"/>
                </a:rPr>
                <a:t>дүүн</a:t>
              </a:r>
              <a:endParaRPr lang="ru-RU" altLang="ru-RU" sz="3200" b="1" dirty="0">
                <a:solidFill>
                  <a:srgbClr val="002060"/>
                </a:solidFill>
                <a:latin typeface="Tuva New" pitchFamily="18" charset="0"/>
              </a:endParaRPr>
            </a:p>
          </p:txBody>
        </p:sp>
      </p:grpSp>
      <p:grpSp>
        <p:nvGrpSpPr>
          <p:cNvPr id="5" name="Группа 34"/>
          <p:cNvGrpSpPr>
            <a:grpSpLocks/>
          </p:cNvGrpSpPr>
          <p:nvPr/>
        </p:nvGrpSpPr>
        <p:grpSpPr bwMode="auto">
          <a:xfrm>
            <a:off x="5029200" y="2895600"/>
            <a:ext cx="1885950" cy="1285875"/>
            <a:chOff x="1785345" y="641439"/>
            <a:chExt cx="1737136" cy="1213805"/>
          </a:xfrm>
        </p:grpSpPr>
        <p:pic>
          <p:nvPicPr>
            <p:cNvPr id="5166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679552">
              <a:off x="2047010" y="379774"/>
              <a:ext cx="1213805" cy="173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Прямоугольник 33"/>
            <p:cNvSpPr>
              <a:spLocks noChangeArrowheads="1"/>
            </p:cNvSpPr>
            <p:nvPr/>
          </p:nvSpPr>
          <p:spPr bwMode="auto">
            <a:xfrm>
              <a:off x="1828800" y="838200"/>
              <a:ext cx="813855" cy="5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3200" b="1" dirty="0" smtClean="0">
                  <a:solidFill>
                    <a:srgbClr val="002060"/>
                  </a:solidFill>
                  <a:latin typeface="Tuva New" pitchFamily="18" charset="0"/>
                </a:rPr>
                <a:t>мен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88" name="Прямоугольник 37"/>
          <p:cNvSpPr>
            <a:spLocks noChangeArrowheads="1"/>
          </p:cNvSpPr>
          <p:nvPr/>
        </p:nvSpPr>
        <p:spPr bwMode="auto">
          <a:xfrm>
            <a:off x="3368675" y="150813"/>
            <a:ext cx="5546725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err="1">
                <a:solidFill>
                  <a:srgbClr val="C00000"/>
                </a:solidFill>
                <a:latin typeface="Tuva New" pitchFamily="18" charset="0"/>
              </a:rPr>
              <a:t>Сактып</a:t>
            </a:r>
            <a:r>
              <a:rPr lang="ru-RU" altLang="ru-RU" sz="2000" b="1" dirty="0">
                <a:solidFill>
                  <a:srgbClr val="C00000"/>
                </a:solidFill>
                <a:latin typeface="Tuva New" pitchFamily="18" charset="0"/>
              </a:rPr>
              <a:t> ал:  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наречие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uva New" pitchFamily="18" charset="0"/>
              </a:rPr>
              <a:t>кылдыныгның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uva New" pitchFamily="18" charset="0"/>
              </a:rPr>
              <a:t>демдээн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uva New" pitchFamily="18" charset="0"/>
              </a:rPr>
              <a:t>демдектиң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uva New" pitchFamily="18" charset="0"/>
              </a:rPr>
              <a:t>демдээн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uva New" pitchFamily="18" charset="0"/>
              </a:rPr>
              <a:t>илередир</a:t>
            </a:r>
            <a:r>
              <a:rPr lang="ru-RU" altLang="ru-RU" sz="2000" b="1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endParaRPr lang="ru-RU" altLang="ru-RU" sz="2000" b="1" i="1" dirty="0">
              <a:solidFill>
                <a:srgbClr val="C00000"/>
              </a:solidFill>
              <a:latin typeface="Tuva New" pitchFamily="18" charset="0"/>
            </a:endParaRPr>
          </a:p>
        </p:txBody>
      </p:sp>
      <p:grpSp>
        <p:nvGrpSpPr>
          <p:cNvPr id="6" name="Группа 45"/>
          <p:cNvGrpSpPr>
            <a:grpSpLocks/>
          </p:cNvGrpSpPr>
          <p:nvPr/>
        </p:nvGrpSpPr>
        <p:grpSpPr bwMode="auto">
          <a:xfrm>
            <a:off x="5181600" y="4572000"/>
            <a:ext cx="1752600" cy="2057400"/>
            <a:chOff x="5715000" y="1143000"/>
            <a:chExt cx="3048000" cy="3048000"/>
          </a:xfrm>
        </p:grpSpPr>
        <p:pic>
          <p:nvPicPr>
            <p:cNvPr id="5164" name="Picture 4" descr="Картинка 138 из 53591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143000"/>
              <a:ext cx="3048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Овал 47"/>
            <p:cNvSpPr/>
            <p:nvPr/>
          </p:nvSpPr>
          <p:spPr>
            <a:xfrm>
              <a:off x="8230153" y="3734741"/>
              <a:ext cx="532847" cy="45625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48"/>
          <p:cNvGrpSpPr>
            <a:grpSpLocks/>
          </p:cNvGrpSpPr>
          <p:nvPr/>
        </p:nvGrpSpPr>
        <p:grpSpPr bwMode="auto">
          <a:xfrm>
            <a:off x="533400" y="2362200"/>
            <a:ext cx="1752600" cy="2057400"/>
            <a:chOff x="5715000" y="1143000"/>
            <a:chExt cx="3048000" cy="3048000"/>
          </a:xfrm>
        </p:grpSpPr>
        <p:pic>
          <p:nvPicPr>
            <p:cNvPr id="5162" name="Picture 4" descr="Картинка 138 из 53591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143000"/>
              <a:ext cx="3048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Овал 50"/>
            <p:cNvSpPr/>
            <p:nvPr/>
          </p:nvSpPr>
          <p:spPr>
            <a:xfrm>
              <a:off x="8230153" y="3734741"/>
              <a:ext cx="532847" cy="45625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228600" y="2971800"/>
            <a:ext cx="2324100" cy="1304925"/>
            <a:chOff x="228602" y="2971799"/>
            <a:chExt cx="2057400" cy="1304164"/>
          </a:xfrm>
        </p:grpSpPr>
        <p:pic>
          <p:nvPicPr>
            <p:cNvPr id="5160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05220" y="2595181"/>
              <a:ext cx="1304164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1" name="Прямоугольник 14"/>
            <p:cNvSpPr>
              <a:spLocks noChangeArrowheads="1"/>
            </p:cNvSpPr>
            <p:nvPr/>
          </p:nvSpPr>
          <p:spPr bwMode="auto">
            <a:xfrm>
              <a:off x="431021" y="3276600"/>
              <a:ext cx="1686829" cy="58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3200" b="1" dirty="0" err="1" smtClean="0">
                  <a:solidFill>
                    <a:srgbClr val="002060"/>
                  </a:solidFill>
                  <a:latin typeface="Tuva New" pitchFamily="18" charset="0"/>
                </a:rPr>
                <a:t>сарыг</a:t>
              </a:r>
              <a:endParaRPr lang="ru-RU" altLang="ru-RU" sz="3200" b="1" dirty="0">
                <a:solidFill>
                  <a:srgbClr val="002060"/>
                </a:solidFill>
                <a:latin typeface="Tuva New" pitchFamily="18" charset="0"/>
              </a:endParaRP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452938"/>
            <a:ext cx="13874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25"/>
          <p:cNvGrpSpPr>
            <a:grpSpLocks/>
          </p:cNvGrpSpPr>
          <p:nvPr/>
        </p:nvGrpSpPr>
        <p:grpSpPr bwMode="auto">
          <a:xfrm>
            <a:off x="1905000" y="4649788"/>
            <a:ext cx="2209800" cy="1447800"/>
            <a:chOff x="533400" y="4876801"/>
            <a:chExt cx="2057400" cy="1295401"/>
          </a:xfrm>
        </p:grpSpPr>
        <p:pic>
          <p:nvPicPr>
            <p:cNvPr id="5158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14399" y="4495802"/>
              <a:ext cx="129540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Прямоугольник 20"/>
            <p:cNvSpPr>
              <a:spLocks noChangeArrowheads="1"/>
            </p:cNvSpPr>
            <p:nvPr/>
          </p:nvSpPr>
          <p:spPr bwMode="auto">
            <a:xfrm>
              <a:off x="762000" y="5257800"/>
              <a:ext cx="1792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</a:rPr>
                <a:t>дашкаар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36"/>
          <p:cNvGrpSpPr>
            <a:grpSpLocks/>
          </p:cNvGrpSpPr>
          <p:nvPr/>
        </p:nvGrpSpPr>
        <p:grpSpPr bwMode="auto">
          <a:xfrm>
            <a:off x="7010400" y="3810000"/>
            <a:ext cx="1905000" cy="1219200"/>
            <a:chOff x="5562600" y="2895600"/>
            <a:chExt cx="1905000" cy="1090863"/>
          </a:xfrm>
        </p:grpSpPr>
        <p:pic>
          <p:nvPicPr>
            <p:cNvPr id="5156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895600"/>
              <a:ext cx="1905000" cy="109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Прямоугольник 32"/>
            <p:cNvSpPr>
              <a:spLocks noChangeArrowheads="1"/>
            </p:cNvSpPr>
            <p:nvPr/>
          </p:nvSpPr>
          <p:spPr bwMode="auto">
            <a:xfrm>
              <a:off x="5562600" y="3124200"/>
              <a:ext cx="11641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</a:rPr>
                <a:t>орай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085404" y="2054950"/>
            <a:ext cx="715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 err="1" smtClean="0">
                <a:solidFill>
                  <a:srgbClr val="002060"/>
                </a:solidFill>
              </a:rPr>
              <a:t>ам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1857375" y="6083300"/>
            <a:ext cx="1925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t-RU" altLang="ru-RU" sz="3200" b="1" dirty="0" smtClean="0">
                <a:solidFill>
                  <a:srgbClr val="002060"/>
                </a:solidFill>
              </a:rPr>
              <a:t>дашкаар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938943" y="1186875"/>
            <a:ext cx="10406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t-RU" altLang="ru-RU" sz="3200" b="1" dirty="0" smtClean="0">
                <a:solidFill>
                  <a:srgbClr val="002060"/>
                </a:solidFill>
                <a:latin typeface="Tuva New" pitchFamily="18" charset="0"/>
              </a:rPr>
              <a:t>дүүн</a:t>
            </a:r>
            <a:endParaRPr lang="ru-RU" altLang="ru-RU" sz="3200" b="1" dirty="0">
              <a:solidFill>
                <a:srgbClr val="002060"/>
              </a:solidFill>
              <a:latin typeface="Tuva New" pitchFamily="18" charset="0"/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7239000" y="4572000"/>
            <a:ext cx="1164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 err="1" smtClean="0">
                <a:solidFill>
                  <a:srgbClr val="002060"/>
                </a:solidFill>
              </a:rPr>
              <a:t>орай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2" name="Группа 24"/>
          <p:cNvGrpSpPr>
            <a:grpSpLocks/>
          </p:cNvGrpSpPr>
          <p:nvPr/>
        </p:nvGrpSpPr>
        <p:grpSpPr bwMode="auto">
          <a:xfrm rot="-1542996">
            <a:off x="2470731" y="1482870"/>
            <a:ext cx="1828800" cy="1181100"/>
            <a:chOff x="4705523" y="2577641"/>
            <a:chExt cx="1828801" cy="996359"/>
          </a:xfrm>
        </p:grpSpPr>
        <p:pic>
          <p:nvPicPr>
            <p:cNvPr id="5154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21744" y="2161420"/>
              <a:ext cx="996359" cy="18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Прямоугольник 21"/>
            <p:cNvSpPr>
              <a:spLocks noChangeArrowheads="1"/>
            </p:cNvSpPr>
            <p:nvPr/>
          </p:nvSpPr>
          <p:spPr bwMode="auto">
            <a:xfrm rot="1283592">
              <a:off x="5225598" y="2924869"/>
              <a:ext cx="715260" cy="49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</a:rPr>
                <a:t>ам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6858000" y="5791200"/>
            <a:ext cx="2547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t-RU" altLang="ru-RU" sz="3200" b="1" dirty="0">
                <a:solidFill>
                  <a:srgbClr val="002060"/>
                </a:solidFill>
              </a:rPr>
              <a:t>к</a:t>
            </a:r>
            <a:r>
              <a:rPr lang="tt-RU" altLang="ru-RU" sz="3200" b="1" dirty="0" smtClean="0">
                <a:solidFill>
                  <a:srgbClr val="002060"/>
                </a:solidFill>
              </a:rPr>
              <a:t>ылыг сөзү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5918200" y="762000"/>
            <a:ext cx="2078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t-RU" altLang="ru-RU" sz="3200" b="1" dirty="0">
                <a:solidFill>
                  <a:srgbClr val="002060"/>
                </a:solidFill>
              </a:rPr>
              <a:t>ч</a:t>
            </a:r>
            <a:r>
              <a:rPr lang="tt-RU" altLang="ru-RU" sz="3200" b="1" dirty="0" smtClean="0">
                <a:solidFill>
                  <a:srgbClr val="002060"/>
                </a:solidFill>
              </a:rPr>
              <a:t>үве ады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457200" y="4191000"/>
            <a:ext cx="2319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 err="1">
                <a:solidFill>
                  <a:srgbClr val="002060"/>
                </a:solidFill>
                <a:latin typeface="Tuva New" pitchFamily="18" charset="0"/>
              </a:rPr>
              <a:t>д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uva New" pitchFamily="18" charset="0"/>
              </a:rPr>
              <a:t>емдек</a:t>
            </a:r>
            <a:r>
              <a:rPr lang="ru-RU" altLang="ru-RU" sz="3200" b="1" dirty="0" smtClean="0">
                <a:solidFill>
                  <a:srgbClr val="002060"/>
                </a:solidFill>
                <a:latin typeface="Tuva New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uva New" pitchFamily="18" charset="0"/>
              </a:rPr>
              <a:t>ады</a:t>
            </a:r>
            <a:endParaRPr lang="ru-RU" altLang="ru-RU" sz="3200" b="1" dirty="0">
              <a:solidFill>
                <a:srgbClr val="002060"/>
              </a:solidFill>
              <a:latin typeface="Tuva New" pitchFamily="18" charset="0"/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5181600" y="4191000"/>
            <a:ext cx="1559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 err="1">
                <a:solidFill>
                  <a:srgbClr val="002060"/>
                </a:solidFill>
                <a:latin typeface="Tuva New" pitchFamily="18" charset="0"/>
              </a:rPr>
              <a:t>а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uva New" pitchFamily="18" charset="0"/>
              </a:rPr>
              <a:t>т</a:t>
            </a:r>
            <a:r>
              <a:rPr lang="ru-RU" altLang="ru-RU" sz="3200" b="1" dirty="0" smtClean="0">
                <a:solidFill>
                  <a:srgbClr val="002060"/>
                </a:solidFill>
                <a:latin typeface="Tuva New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uva New" pitchFamily="18" charset="0"/>
              </a:rPr>
              <a:t>орну</a:t>
            </a:r>
            <a:endParaRPr lang="ru-RU" altLang="ru-RU" sz="3200" b="1" dirty="0">
              <a:solidFill>
                <a:srgbClr val="002060"/>
              </a:solidFill>
              <a:latin typeface="Tuva New" pitchFamily="18" charset="0"/>
            </a:endParaRPr>
          </a:p>
        </p:txBody>
      </p:sp>
      <p:grpSp>
        <p:nvGrpSpPr>
          <p:cNvPr id="13" name="Группа 23"/>
          <p:cNvGrpSpPr>
            <a:grpSpLocks/>
          </p:cNvGrpSpPr>
          <p:nvPr/>
        </p:nvGrpSpPr>
        <p:grpSpPr bwMode="auto">
          <a:xfrm rot="-389442">
            <a:off x="4865688" y="5145088"/>
            <a:ext cx="2135187" cy="1281112"/>
            <a:chOff x="2666635" y="605641"/>
            <a:chExt cx="1810305" cy="1104657"/>
          </a:xfrm>
        </p:grpSpPr>
        <p:pic>
          <p:nvPicPr>
            <p:cNvPr id="5152" name="Picture 6" descr="Картинка 147 из 4456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679552">
              <a:off x="3019459" y="252817"/>
              <a:ext cx="1104657" cy="181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3" name="Прямоугольник 13"/>
            <p:cNvSpPr>
              <a:spLocks noChangeArrowheads="1"/>
            </p:cNvSpPr>
            <p:nvPr/>
          </p:nvSpPr>
          <p:spPr bwMode="auto">
            <a:xfrm rot="568602">
              <a:off x="2817759" y="756673"/>
              <a:ext cx="1621185" cy="50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tt-RU" altLang="ru-RU" sz="3200" b="1" dirty="0" smtClean="0">
                  <a:solidFill>
                    <a:srgbClr val="002060"/>
                  </a:solidFill>
                </a:rPr>
                <a:t>маңнаар</a:t>
              </a:r>
              <a:endParaRPr lang="ru-RU" altLang="ru-RU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5" name="кот2714.wav">
            <a:hlinkClick r:id="" action="ppaction://media"/>
          </p:cNvPr>
          <p:cNvPicPr>
            <a:picLocks noRot="1" noChangeAspect="1"/>
          </p:cNvPicPr>
          <p:nvPr>
            <a:wavAudioFile r:embed="rId1" name="ко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кот2730.wav">
            <a:hlinkClick r:id="" action="ppaction://media"/>
          </p:cNvPr>
          <p:cNvPicPr>
            <a:picLocks noRot="1" noChangeAspect="1"/>
          </p:cNvPicPr>
          <p:nvPr>
            <a:wavAudioFile r:embed="rId1" name="ко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кот2731.wav">
            <a:hlinkClick r:id="" action="ppaction://media"/>
          </p:cNvPr>
          <p:cNvPicPr>
            <a:picLocks noRot="1" noChangeAspect="1"/>
          </p:cNvPicPr>
          <p:nvPr>
            <a:wavAudioFile r:embed="rId1" name="ко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кот2732.wav">
            <a:hlinkClick r:id="" action="ppaction://media"/>
          </p:cNvPr>
          <p:cNvPicPr>
            <a:picLocks noRot="1" noChangeAspect="1"/>
          </p:cNvPicPr>
          <p:nvPr>
            <a:wavAudioFile r:embed="rId1" name="ко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Управляющая кнопка: возврат 68">
            <a:hlinkClick r:id="rId13" action="ppaction://hlinksldjump" highlightClick="1"/>
          </p:cNvPr>
          <p:cNvSpPr/>
          <p:nvPr/>
        </p:nvSpPr>
        <p:spPr>
          <a:xfrm>
            <a:off x="8305800" y="6477000"/>
            <a:ext cx="838200" cy="381000"/>
          </a:xfrm>
          <a:prstGeom prst="actionButtonReturn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3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12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12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112"/>
                            </p:stCondLst>
                            <p:childTnLst>
                              <p:par>
                                <p:cTn id="102" presetID="9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1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12"/>
                            </p:stCondLst>
                            <p:childTnLst>
                              <p:par>
                                <p:cTn id="125" presetID="9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11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112"/>
                            </p:stCondLst>
                            <p:childTnLst>
                              <p:par>
                                <p:cTn id="148" presetID="9" presetClass="exit" presetSubtype="0" fill="hold" grpId="7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video>
              <p:cMediaNode vol="80000" showWhenStopped="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88" grpId="0" animBg="1"/>
      <p:bldP spid="3088" grpId="1" animBg="1"/>
      <p:bldP spid="3088" grpId="2" animBg="1"/>
      <p:bldP spid="3088" grpId="3" animBg="1"/>
      <p:bldP spid="3088" grpId="4" animBg="1"/>
      <p:bldP spid="3088" grpId="5" animBg="1"/>
      <p:bldP spid="3088" grpId="6" animBg="1"/>
      <p:bldP spid="3088" grpId="7" animBg="1"/>
      <p:bldP spid="56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1" y="-44608"/>
            <a:ext cx="9143999" cy="6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19200" y="685800"/>
            <a:ext cx="782955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Демдек ады-биле дөмей наречиелер: өөрүшкүлүг, дүрген, чараш.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1581150"/>
            <a:ext cx="782955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Янзы-бүрү чугаа кезектериниң өскертилге ко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жумактарлыг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хевиринден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тургустунган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наречиелер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шагда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чигге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баштай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0150" y="2603342"/>
            <a:ext cx="7848600" cy="793829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Ийи дөстүң каттышканындан тургустунган наречиелер: бөгүн, даарта, ыңай-бээр, арга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дүрген-дүрген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медээжок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1100" y="3650742"/>
            <a:ext cx="2476500" cy="20574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Кожумактар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дузазы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янзы-бүрү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кезектеринден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тургустунар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наречиелер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" y="609600"/>
            <a:ext cx="609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rgbClr val="003300"/>
                </a:solidFill>
              </a:rPr>
              <a:t>1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5300" y="1524000"/>
            <a:ext cx="609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>
                <a:solidFill>
                  <a:srgbClr val="003300"/>
                </a:solidFill>
              </a:rPr>
              <a:t>2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5300" y="2635171"/>
            <a:ext cx="609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rgbClr val="003300"/>
                </a:solidFill>
              </a:rPr>
              <a:t>3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500" y="4533900"/>
            <a:ext cx="4953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>
                <a:solidFill>
                  <a:srgbClr val="003300"/>
                </a:solidFill>
              </a:rPr>
              <a:t>4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51148" y="3903726"/>
            <a:ext cx="568452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1148" y="4944618"/>
            <a:ext cx="568452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873246" y="5408676"/>
            <a:ext cx="568452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873246" y="4437126"/>
            <a:ext cx="568452" cy="2423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52948" y="4298442"/>
            <a:ext cx="4495802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-тыр/...  </a:t>
            </a:r>
            <a:r>
              <a:rPr lang="tt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араштыр, көгүлдүр, чыттыр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52948" y="5408676"/>
            <a:ext cx="4495802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b="1" dirty="0" smtClean="0">
                <a:solidFill>
                  <a:srgbClr val="003300"/>
                </a:solidFill>
              </a:rPr>
              <a:t>-е     дүне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52948" y="3765042"/>
            <a:ext cx="4495802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b="1" dirty="0" smtClean="0">
                <a:solidFill>
                  <a:srgbClr val="003300"/>
                </a:solidFill>
              </a:rPr>
              <a:t>-</a:t>
            </a:r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гылаштыр/... өггүлештир, аңгылаштыр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14848" y="4875276"/>
            <a:ext cx="4495802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-ын/... </a:t>
            </a:r>
            <a:r>
              <a:rPr lang="tt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айын, күзүн, чайын, чазын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4599" y="5869686"/>
            <a:ext cx="5353050" cy="755142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Укталбаан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наречиелер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өрү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куду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3246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296755" y="196334"/>
            <a:ext cx="690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НАРЕЧИЕЛЕРНИҢ ТУРГУЗУГ ТАЛАЗЫ-БИЛЕ БӨЛҮКТЕРИ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Звук 2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0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367"/>
    </mc:Choice>
    <mc:Fallback>
      <p:transition spd="slow" advTm="76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3" y="1412776"/>
            <a:ext cx="70218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1.Сөс бүрүзүнүң ду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жунга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оон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укталган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наречиеден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үлегер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ёзугаар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тывар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rgbClr val="A50021"/>
                </a:solidFill>
                <a:latin typeface="Times New Roman"/>
                <a:cs typeface="+mn-cs"/>
              </a:rPr>
              <a:t> </a:t>
            </a:r>
            <a:r>
              <a:rPr lang="tt-RU" sz="2400" b="1" kern="0" dirty="0" smtClean="0">
                <a:solidFill>
                  <a:srgbClr val="663300"/>
                </a:solidFill>
                <a:latin typeface="Times New Roman"/>
                <a:cs typeface="+mn-cs"/>
              </a:rPr>
              <a:t> </a:t>
            </a:r>
            <a:r>
              <a:rPr lang="tt-RU" sz="2400" b="1" kern="0" dirty="0" smtClean="0">
                <a:solidFill>
                  <a:srgbClr val="008000"/>
                </a:solidFill>
                <a:latin typeface="Times New Roman"/>
                <a:cs typeface="+mn-cs"/>
              </a:rPr>
              <a:t>Үлегери: саазын – саазынгылаштыр.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kern="0" dirty="0" smtClean="0">
                <a:solidFill>
                  <a:srgbClr val="008000"/>
                </a:solidFill>
                <a:latin typeface="Times New Roman"/>
                <a:cs typeface="+mn-cs"/>
              </a:rPr>
              <a:t>Саазын, аң, пага, куш, инек, өг, мал, арга, час, хой, дүк, ыт, киш</a:t>
            </a:r>
            <a:r>
              <a:rPr lang="tt-RU" sz="2400" b="1" kern="0" dirty="0" smtClean="0">
                <a:solidFill>
                  <a:srgbClr val="990099"/>
                </a:solidFill>
                <a:latin typeface="Times New Roman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kern="0" dirty="0" smtClean="0">
              <a:solidFill>
                <a:srgbClr val="663300"/>
              </a:solidFill>
              <a:latin typeface="Times New Roman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2.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Адаанда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сөстерни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баштай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демдек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аттары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,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ооң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соонда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наречиелер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кылдырөске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сөстер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-биле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каттыштырып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 </a:t>
            </a:r>
            <a:r>
              <a:rPr lang="ru-RU" sz="2400" b="1" i="1" kern="0" dirty="0" err="1" smtClean="0">
                <a:solidFill>
                  <a:srgbClr val="003300"/>
                </a:solidFill>
                <a:latin typeface="Times New Roman"/>
                <a:cs typeface="+mn-cs"/>
              </a:rPr>
              <a:t>бижиир</a:t>
            </a:r>
            <a:r>
              <a:rPr lang="ru-RU" sz="2400" b="1" i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t-RU" sz="2400" b="1" i="1" kern="0" dirty="0" smtClean="0">
              <a:solidFill>
                <a:srgbClr val="663300"/>
              </a:solidFill>
              <a:latin typeface="Times New Roman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i="1" kern="0" dirty="0" smtClean="0">
                <a:solidFill>
                  <a:srgbClr val="663300"/>
                </a:solidFill>
                <a:latin typeface="Times New Roman"/>
                <a:cs typeface="+mn-cs"/>
              </a:rPr>
              <a:t> </a:t>
            </a:r>
            <a:r>
              <a:rPr lang="tt-RU" sz="2400" b="1" kern="0" dirty="0" smtClean="0">
                <a:solidFill>
                  <a:srgbClr val="008000"/>
                </a:solidFill>
                <a:latin typeface="Times New Roman"/>
                <a:cs typeface="+mn-cs"/>
              </a:rPr>
              <a:t>Чоргаар, шору, аяар, арыг,  ырак,  чоок, чаа,  төлептиг, өөрүшкүлүг,  машиналыг, соок, дүрген,  шалыпкын, чараш.</a:t>
            </a:r>
            <a:endParaRPr lang="ru-RU" sz="2400" kern="0" dirty="0" smtClean="0">
              <a:solidFill>
                <a:srgbClr val="008000"/>
              </a:solidFill>
              <a:latin typeface="Times New Roman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kern="0" dirty="0" smtClean="0">
                <a:solidFill>
                  <a:srgbClr val="003300"/>
                </a:solidFill>
                <a:latin typeface="Times New Roman"/>
                <a:cs typeface="+mn-cs"/>
              </a:rPr>
              <a:t>Дараазында онаалганы күүсет:</a:t>
            </a:r>
            <a:endParaRPr lang="ru-RU" sz="2800" b="1" kern="0" dirty="0" smtClean="0">
              <a:solidFill>
                <a:srgbClr val="003300"/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243</Words>
  <Application>Microsoft Office PowerPoint</Application>
  <PresentationFormat>Экран (4:3)</PresentationFormat>
  <Paragraphs>46</Paragraphs>
  <Slides>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2_Тема Office</vt:lpstr>
      <vt:lpstr>Аспект</vt:lpstr>
      <vt:lpstr>1_Аспект</vt:lpstr>
      <vt:lpstr>2_Аспект</vt:lpstr>
      <vt:lpstr>                   Тыва дыл. 6 класс.   Наречиелерниң тургустунары     </vt:lpstr>
      <vt:lpstr>Оюн “Наречиени тып”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Пользователь Windows</cp:lastModifiedBy>
  <cp:revision>323</cp:revision>
  <dcterms:created xsi:type="dcterms:W3CDTF">2009-08-28T04:39:44Z</dcterms:created>
  <dcterms:modified xsi:type="dcterms:W3CDTF">2020-04-03T12:28:01Z</dcterms:modified>
</cp:coreProperties>
</file>