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309" r:id="rId3"/>
    <p:sldId id="300" r:id="rId4"/>
    <p:sldId id="301" r:id="rId5"/>
    <p:sldId id="308" r:id="rId6"/>
    <p:sldId id="302" r:id="rId7"/>
    <p:sldId id="306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99"/>
    <a:srgbClr val="006600"/>
    <a:srgbClr val="003300"/>
    <a:srgbClr val="7030A0"/>
    <a:srgbClr val="CCECFF"/>
    <a:srgbClr val="66CC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460" autoAdjust="0"/>
  </p:normalViewPr>
  <p:slideViewPr>
    <p:cSldViewPr>
      <p:cViewPr>
        <p:scale>
          <a:sx n="50" d="100"/>
          <a:sy n="50" d="100"/>
        </p:scale>
        <p:origin x="-1086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FD2FFA4-2C88-4A2B-A6FD-E08A2A1A794F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D7121DE-989A-4263-B781-EA0A4A16E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29629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755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85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920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C808E3-DDE2-44DB-A9EF-9C14BA59A6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EB74F4B-B9EF-49A6-A61E-44D9456061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57FA2E-8D47-47A1-92FB-E2C6931E44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A4ADA1-FADC-4320-843E-4F94B52CCD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A65799C-ECFC-4CF4-9DE7-EF1DA15A22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D04834-5B98-44A7-80B3-C2641DB5ED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767C454-91B1-4FF8-92E6-E690C8D4EA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4949903-14D8-463B-9025-2AE17D8037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3324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A446C2-522E-49B0-A41C-CEF391C607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B3A5FE-F849-4DBB-9024-9BDBECDAFA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61FCDE2-4B4B-4799-8B54-8FC3DDF701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6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20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6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72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68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154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290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03.04.2020</a:t>
            </a:fld>
            <a:endParaRPr lang="ru-RU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19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2BA39CF9-5C34-4D30-B99F-ACD4C2A811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45005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> </a:t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Тыва </a:t>
            </a:r>
            <a:r>
              <a:rPr lang="ru-RU" altLang="ru-RU" sz="4400" dirty="0" err="1" smtClean="0">
                <a:solidFill>
                  <a:srgbClr val="C00000"/>
                </a:solidFill>
                <a:latin typeface="Tuva New" pitchFamily="18" charset="0"/>
              </a:rPr>
              <a:t>дыл</a:t>
            </a: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.</a:t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6 класс.</a:t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0000FF"/>
                </a:solidFill>
                <a:latin typeface="Tuva New" pitchFamily="18" charset="0"/>
              </a:rPr>
              <a:t> </a:t>
            </a:r>
            <a:r>
              <a:rPr lang="ru-RU" altLang="ru-RU" sz="4400" dirty="0" smtClean="0">
                <a:solidFill>
                  <a:srgbClr val="FF0000"/>
                </a:solidFill>
                <a:latin typeface="Tuva New" pitchFamily="18" charset="0"/>
              </a:rPr>
              <a:t>Наречие </a:t>
            </a:r>
            <a:r>
              <a:rPr lang="ru-RU" altLang="ru-RU" sz="4400" dirty="0" err="1" smtClean="0">
                <a:solidFill>
                  <a:srgbClr val="FF0000"/>
                </a:solidFill>
                <a:latin typeface="Tuva New" pitchFamily="18" charset="0"/>
              </a:rPr>
              <a:t>дугайында</a:t>
            </a:r>
            <a:r>
              <a:rPr lang="ru-RU" altLang="ru-RU" sz="4400" dirty="0" smtClean="0">
                <a:solidFill>
                  <a:srgbClr val="FF0000"/>
                </a:solidFill>
                <a:latin typeface="Tuva New" pitchFamily="18" charset="0"/>
              </a:rPr>
              <a:t> </a:t>
            </a:r>
            <a:r>
              <a:rPr lang="ru-RU" altLang="ru-RU" sz="4400" dirty="0" err="1" smtClean="0">
                <a:solidFill>
                  <a:srgbClr val="FF0000"/>
                </a:solidFill>
                <a:latin typeface="Tuva New" pitchFamily="18" charset="0"/>
              </a:rPr>
              <a:t>билиг</a:t>
            </a:r>
            <a:r>
              <a:rPr lang="ru-RU" altLang="ru-RU" sz="4400" dirty="0" smtClean="0">
                <a:solidFill>
                  <a:srgbClr val="FF0000"/>
                </a:solidFill>
              </a:rPr>
              <a:t> </a:t>
            </a:r>
            <a:r>
              <a:rPr lang="ru-RU" altLang="ru-RU" sz="4400" dirty="0" smtClean="0">
                <a:solidFill>
                  <a:srgbClr val="FF0000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rgbClr val="FF0000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4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2" descr="C:\Users\Kan-Demir\Desktop\IMG_1068-10-11-19-08-08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129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904874" y="4943475"/>
            <a:ext cx="788196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Шуй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ортумак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школазының тыва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дыл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,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чогаал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башкызы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Хертек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Айлаңмаа Очуровна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2250" y="5605463"/>
            <a:ext cx="14954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4650" y="5605463"/>
            <a:ext cx="14954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Прямоугольник 5"/>
          <p:cNvSpPr>
            <a:spLocks noChangeArrowheads="1"/>
          </p:cNvSpPr>
          <p:nvPr/>
        </p:nvSpPr>
        <p:spPr bwMode="auto">
          <a:xfrm>
            <a:off x="323850" y="890588"/>
            <a:ext cx="8407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Чүвени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оо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ӊ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шынарларын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чүзүнүн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тодаргай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адавайн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чүгле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айтып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турар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чугаа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кезээ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2.Чүвелерниӊ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кылдыныын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илередир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чугаа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кезээ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3.Чүвелерниӊ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шынарын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илередир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чугаа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кезээ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ru-RU" alt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4.Дузалал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чугаа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кезээ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эдеринчини</a:t>
            </a:r>
            <a:r>
              <a:rPr lang="ru-RU" alt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орус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дыл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кырынга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чүү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дээрил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alt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5.Чүвелерниӊ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сан-түӊүн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илередир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чугаа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кезээ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6.Хөйнүӊ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санын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чүү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дээрил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alt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7.Эӊ-не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хөй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ажыглаттынып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турар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чугаа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кезээ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100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сөс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болза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чугаа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кезээнге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40-ни 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хамааржыр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1258888" y="38100"/>
            <a:ext cx="7058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FF0000"/>
                </a:solidFill>
              </a:rPr>
              <a:t>Лексиктиг викторина</a:t>
            </a: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5481"/>
    </mc:Choice>
    <mc:Fallback>
      <p:transition spd="slow" advTm="55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2250" y="5605463"/>
            <a:ext cx="14954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8575" y="5627688"/>
            <a:ext cx="14954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947738" y="5165725"/>
            <a:ext cx="74247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600" b="1">
                <a:solidFill>
                  <a:srgbClr val="FF0000"/>
                </a:solidFill>
              </a:rPr>
              <a:t>Н а р е ч и е</a:t>
            </a:r>
          </a:p>
        </p:txBody>
      </p:sp>
      <p:sp>
        <p:nvSpPr>
          <p:cNvPr id="4101" name="Прямоугольник 2"/>
          <p:cNvSpPr>
            <a:spLocks noChangeArrowheads="1"/>
          </p:cNvSpPr>
          <p:nvPr/>
        </p:nvSpPr>
        <p:spPr bwMode="auto">
          <a:xfrm>
            <a:off x="533400" y="404813"/>
            <a:ext cx="4933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00FF"/>
                </a:solidFill>
              </a:rPr>
              <a:t>9 (ат орну –местоиме</a:t>
            </a:r>
            <a:r>
              <a:rPr lang="ru-RU" altLang="ru-RU" sz="2800" b="1">
                <a:solidFill>
                  <a:srgbClr val="FF0000"/>
                </a:solidFill>
              </a:rPr>
              <a:t>н</a:t>
            </a:r>
            <a:r>
              <a:rPr lang="ru-RU" altLang="ru-RU" sz="2800" b="1">
                <a:solidFill>
                  <a:srgbClr val="0000FF"/>
                </a:solidFill>
              </a:rPr>
              <a:t>ие) </a:t>
            </a:r>
            <a:endParaRPr lang="ru-RU" altLang="ru-RU" sz="2800">
              <a:solidFill>
                <a:srgbClr val="0000FF"/>
              </a:solidFill>
            </a:endParaRPr>
          </a:p>
        </p:txBody>
      </p:sp>
      <p:sp>
        <p:nvSpPr>
          <p:cNvPr id="4102" name="Прямоугольник 7"/>
          <p:cNvSpPr>
            <a:spLocks noChangeArrowheads="1"/>
          </p:cNvSpPr>
          <p:nvPr/>
        </p:nvSpPr>
        <p:spPr bwMode="auto">
          <a:xfrm>
            <a:off x="536575" y="1196975"/>
            <a:ext cx="5260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00CC"/>
                </a:solidFill>
                <a:latin typeface="Tuva New" pitchFamily="18" charset="0"/>
                <a:cs typeface="Times New Roman" pitchFamily="18" charset="0"/>
              </a:rPr>
              <a:t>3  (кылыг с</a:t>
            </a:r>
            <a:r>
              <a:rPr lang="ru-RU" altLang="ru-RU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altLang="ru-RU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altLang="ru-RU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altLang="ru-RU" sz="3200" b="1">
                <a:solidFill>
                  <a:srgbClr val="0000CC"/>
                </a:solidFill>
                <a:latin typeface="Tuva New" pitchFamily="18" charset="0"/>
                <a:cs typeface="Times New Roman" pitchFamily="18" charset="0"/>
              </a:rPr>
              <a:t> - гл</a:t>
            </a:r>
            <a:r>
              <a:rPr lang="ru-RU" altLang="ru-RU" sz="3200" b="1">
                <a:solidFill>
                  <a:srgbClr val="FF0000"/>
                </a:solidFill>
                <a:latin typeface="Tuva New" pitchFamily="18" charset="0"/>
                <a:cs typeface="Times New Roman" pitchFamily="18" charset="0"/>
              </a:rPr>
              <a:t>а</a:t>
            </a:r>
            <a:r>
              <a:rPr lang="ru-RU" altLang="ru-RU" sz="3200" b="1">
                <a:solidFill>
                  <a:srgbClr val="0000CC"/>
                </a:solidFill>
                <a:latin typeface="Tuva New" pitchFamily="18" charset="0"/>
                <a:cs typeface="Times New Roman" pitchFamily="18" charset="0"/>
              </a:rPr>
              <a:t>гол)</a:t>
            </a:r>
            <a:endParaRPr lang="ru-RU" altLang="ru-RU" sz="3200"/>
          </a:p>
        </p:txBody>
      </p:sp>
      <p:sp>
        <p:nvSpPr>
          <p:cNvPr id="4103" name="Прямоугольник 9"/>
          <p:cNvSpPr>
            <a:spLocks noChangeArrowheads="1"/>
          </p:cNvSpPr>
          <p:nvPr/>
        </p:nvSpPr>
        <p:spPr bwMode="auto">
          <a:xfrm>
            <a:off x="608013" y="1781175"/>
            <a:ext cx="7062787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3200" b="1">
                <a:solidFill>
                  <a:srgbClr val="0000CC"/>
                </a:solidFill>
                <a:latin typeface="Tuva New" pitchFamily="18" charset="0"/>
                <a:cs typeface="Times New Roman" pitchFamily="18" charset="0"/>
              </a:rPr>
              <a:t>5  (демдек ады - имя п</a:t>
            </a:r>
            <a:r>
              <a:rPr lang="ru-RU" altLang="ru-RU" sz="3200" b="1">
                <a:solidFill>
                  <a:srgbClr val="FF0000"/>
                </a:solidFill>
                <a:latin typeface="Tuva New" pitchFamily="18" charset="0"/>
                <a:cs typeface="Times New Roman" pitchFamily="18" charset="0"/>
              </a:rPr>
              <a:t>р</a:t>
            </a:r>
            <a:r>
              <a:rPr lang="ru-RU" altLang="ru-RU" sz="3200" b="1">
                <a:solidFill>
                  <a:srgbClr val="0000CC"/>
                </a:solidFill>
                <a:latin typeface="Tuva New" pitchFamily="18" charset="0"/>
                <a:cs typeface="Times New Roman" pitchFamily="18" charset="0"/>
              </a:rPr>
              <a:t>илагательное)</a:t>
            </a:r>
            <a:endParaRPr lang="ru-RU" altLang="ru-RU" sz="32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104" name="Прямоугольник 10"/>
          <p:cNvSpPr>
            <a:spLocks noChangeArrowheads="1"/>
          </p:cNvSpPr>
          <p:nvPr/>
        </p:nvSpPr>
        <p:spPr bwMode="auto">
          <a:xfrm>
            <a:off x="609600" y="2482850"/>
            <a:ext cx="22510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3200" b="1">
                <a:solidFill>
                  <a:srgbClr val="0000CC"/>
                </a:solidFill>
                <a:latin typeface="Tuva New" pitchFamily="18" charset="0"/>
                <a:cs typeface="Times New Roman" pitchFamily="18" charset="0"/>
              </a:rPr>
              <a:t>3 (пр</a:t>
            </a:r>
            <a:r>
              <a:rPr lang="ru-RU" altLang="ru-RU" sz="3200" b="1">
                <a:solidFill>
                  <a:srgbClr val="FF0000"/>
                </a:solidFill>
                <a:latin typeface="Tuva New" pitchFamily="18" charset="0"/>
                <a:cs typeface="Times New Roman" pitchFamily="18" charset="0"/>
              </a:rPr>
              <a:t>е</a:t>
            </a:r>
            <a:r>
              <a:rPr lang="ru-RU" altLang="ru-RU" sz="3200" b="1">
                <a:solidFill>
                  <a:srgbClr val="0000CC"/>
                </a:solidFill>
                <a:latin typeface="Tuva New" pitchFamily="18" charset="0"/>
                <a:cs typeface="Times New Roman" pitchFamily="18" charset="0"/>
              </a:rPr>
              <a:t>длог)</a:t>
            </a:r>
            <a:endParaRPr lang="ru-RU" altLang="ru-RU" sz="32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105" name="Прямоугольник 11"/>
          <p:cNvSpPr>
            <a:spLocks noChangeArrowheads="1"/>
          </p:cNvSpPr>
          <p:nvPr/>
        </p:nvSpPr>
        <p:spPr bwMode="auto">
          <a:xfrm>
            <a:off x="639763" y="3103563"/>
            <a:ext cx="581025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3200" b="1">
                <a:solidFill>
                  <a:srgbClr val="0000CC"/>
                </a:solidFill>
                <a:latin typeface="Tuva New" pitchFamily="18" charset="0"/>
                <a:cs typeface="Times New Roman" pitchFamily="18" charset="0"/>
              </a:rPr>
              <a:t>4  (сан ады -имя </a:t>
            </a:r>
            <a:r>
              <a:rPr lang="ru-RU" altLang="ru-RU" sz="3200" b="1">
                <a:solidFill>
                  <a:srgbClr val="FF0000"/>
                </a:solidFill>
                <a:latin typeface="Tuva New" pitchFamily="18" charset="0"/>
                <a:cs typeface="Times New Roman" pitchFamily="18" charset="0"/>
              </a:rPr>
              <a:t>ч</a:t>
            </a:r>
            <a:r>
              <a:rPr lang="ru-RU" altLang="ru-RU" sz="3200" b="1">
                <a:solidFill>
                  <a:srgbClr val="0000CC"/>
                </a:solidFill>
                <a:latin typeface="Tuva New" pitchFamily="18" charset="0"/>
                <a:cs typeface="Times New Roman" pitchFamily="18" charset="0"/>
              </a:rPr>
              <a:t>ислительное</a:t>
            </a:r>
            <a:r>
              <a:rPr lang="ru-RU" altLang="ru-RU" b="1">
                <a:solidFill>
                  <a:srgbClr val="0000CC"/>
                </a:solidFill>
                <a:latin typeface="Tuva New" pitchFamily="18" charset="0"/>
                <a:cs typeface="Times New Roman" pitchFamily="18" charset="0"/>
              </a:rPr>
              <a:t>)</a:t>
            </a:r>
            <a:endParaRPr lang="ru-RU" alt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106" name="Прямоугольник 12"/>
          <p:cNvSpPr>
            <a:spLocks noChangeArrowheads="1"/>
          </p:cNvSpPr>
          <p:nvPr/>
        </p:nvSpPr>
        <p:spPr bwMode="auto">
          <a:xfrm>
            <a:off x="755650" y="3933825"/>
            <a:ext cx="5089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00CC"/>
                </a:solidFill>
                <a:latin typeface="Tuva New" pitchFamily="18" charset="0"/>
                <a:cs typeface="Times New Roman" pitchFamily="18" charset="0"/>
              </a:rPr>
              <a:t>15  (множественное ч</a:t>
            </a:r>
            <a:r>
              <a:rPr lang="ru-RU" altLang="ru-RU" sz="3200" b="1">
                <a:solidFill>
                  <a:srgbClr val="FF0000"/>
                </a:solidFill>
                <a:latin typeface="Tuva New" pitchFamily="18" charset="0"/>
                <a:cs typeface="Times New Roman" pitchFamily="18" charset="0"/>
              </a:rPr>
              <a:t>и</a:t>
            </a:r>
            <a:r>
              <a:rPr lang="ru-RU" altLang="ru-RU" sz="3200" b="1">
                <a:solidFill>
                  <a:srgbClr val="0000CC"/>
                </a:solidFill>
                <a:latin typeface="Tuva New" pitchFamily="18" charset="0"/>
                <a:cs typeface="Times New Roman" pitchFamily="18" charset="0"/>
              </a:rPr>
              <a:t>сло)</a:t>
            </a:r>
            <a:endParaRPr lang="ru-RU" altLang="ru-RU" sz="3200"/>
          </a:p>
        </p:txBody>
      </p:sp>
      <p:sp>
        <p:nvSpPr>
          <p:cNvPr id="4107" name="Прямоугольник 13"/>
          <p:cNvSpPr>
            <a:spLocks noChangeArrowheads="1"/>
          </p:cNvSpPr>
          <p:nvPr/>
        </p:nvSpPr>
        <p:spPr bwMode="auto">
          <a:xfrm>
            <a:off x="833438" y="4557713"/>
            <a:ext cx="772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00CC"/>
                </a:solidFill>
                <a:latin typeface="Tuva New" pitchFamily="18" charset="0"/>
                <a:cs typeface="Times New Roman" pitchFamily="18" charset="0"/>
              </a:rPr>
              <a:t>7  (ч</a:t>
            </a:r>
            <a:r>
              <a:rPr lang="ru-RU" altLang="ru-RU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үве</a:t>
            </a:r>
            <a:r>
              <a:rPr lang="ru-RU" altLang="ru-RU" sz="3200" b="1">
                <a:solidFill>
                  <a:srgbClr val="0000CC"/>
                </a:solidFill>
                <a:latin typeface="Tuva New" pitchFamily="18" charset="0"/>
                <a:cs typeface="Times New Roman" pitchFamily="18" charset="0"/>
              </a:rPr>
              <a:t> ады – имя сущ</a:t>
            </a:r>
            <a:r>
              <a:rPr lang="ru-RU" altLang="ru-RU" sz="3200" b="1">
                <a:solidFill>
                  <a:srgbClr val="FF0000"/>
                </a:solidFill>
                <a:latin typeface="Tuva New" pitchFamily="18" charset="0"/>
                <a:cs typeface="Times New Roman" pitchFamily="18" charset="0"/>
              </a:rPr>
              <a:t>е</a:t>
            </a:r>
            <a:r>
              <a:rPr lang="ru-RU" altLang="ru-RU" sz="3200" b="1">
                <a:solidFill>
                  <a:srgbClr val="0000CC"/>
                </a:solidFill>
                <a:latin typeface="Tuva New" pitchFamily="18" charset="0"/>
                <a:cs typeface="Times New Roman" pitchFamily="18" charset="0"/>
              </a:rPr>
              <a:t>ствительное</a:t>
            </a:r>
            <a:r>
              <a:rPr lang="ru-RU" altLang="ru-RU" b="1">
                <a:solidFill>
                  <a:srgbClr val="0000CC"/>
                </a:solidFill>
                <a:latin typeface="Tuva New" pitchFamily="18" charset="0"/>
                <a:cs typeface="Times New Roman" pitchFamily="18" charset="0"/>
              </a:rPr>
              <a:t>)</a:t>
            </a:r>
            <a:endParaRPr lang="ru-RU" altLang="ru-RU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9923"/>
    </mc:Choice>
    <mc:Fallback>
      <p:transition spd="slow" advTm="199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76" y="0"/>
            <a:ext cx="9138462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339752" y="764704"/>
            <a:ext cx="55234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t-RU" sz="2800" b="1" dirty="0" smtClean="0">
                <a:solidFill>
                  <a:srgbClr val="990033"/>
                </a:solidFill>
                <a:latin typeface="Times New Roman"/>
              </a:rPr>
              <a:t>Тыва дылда 10 чугаа кезээ бар.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t-RU" sz="2800" b="1" dirty="0" smtClean="0">
                <a:solidFill>
                  <a:srgbClr val="990033"/>
                </a:solidFill>
                <a:latin typeface="Times New Roman"/>
              </a:rPr>
              <a:t> Оларны 3 бөлүкке чарып турар</a:t>
            </a:r>
            <a:r>
              <a:rPr lang="tt-RU" dirty="0" smtClean="0">
                <a:solidFill>
                  <a:prstClr val="black"/>
                </a:solidFill>
                <a:latin typeface="Times New Roman"/>
              </a:rPr>
              <a:t>.</a:t>
            </a:r>
            <a:endParaRPr lang="ru-RU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645024"/>
            <a:ext cx="2688465" cy="2736304"/>
          </a:xfrm>
          <a:prstGeom prst="rect">
            <a:avLst/>
          </a:prstGeom>
          <a:solidFill>
            <a:schemeClr val="bg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t-RU" sz="2000" b="1" dirty="0" smtClean="0">
                <a:solidFill>
                  <a:srgbClr val="7030A0"/>
                </a:solidFill>
              </a:rPr>
              <a:t>1.Чүве аттары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t-RU" sz="2000" b="1" dirty="0" smtClean="0">
                <a:solidFill>
                  <a:srgbClr val="7030A0"/>
                </a:solidFill>
              </a:rPr>
              <a:t>2.Демдек аттары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t-RU" sz="2000" b="1" dirty="0" smtClean="0">
                <a:solidFill>
                  <a:srgbClr val="7030A0"/>
                </a:solidFill>
              </a:rPr>
              <a:t>3.Сан аттары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t-RU" sz="2000" b="1" dirty="0" smtClean="0">
                <a:solidFill>
                  <a:srgbClr val="7030A0"/>
                </a:solidFill>
              </a:rPr>
              <a:t>4.Ат оруннары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t-RU" sz="2000" b="1" dirty="0" smtClean="0">
                <a:solidFill>
                  <a:srgbClr val="7030A0"/>
                </a:solidFill>
              </a:rPr>
              <a:t>5.Кылыг сөстери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t-RU" sz="2000" b="1" dirty="0" smtClean="0">
                <a:solidFill>
                  <a:srgbClr val="7030A0"/>
                </a:solidFill>
              </a:rPr>
              <a:t>6.Наречиелер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38190" y="3645024"/>
            <a:ext cx="2185937" cy="1800200"/>
          </a:xfrm>
          <a:prstGeom prst="rect">
            <a:avLst/>
          </a:prstGeom>
          <a:solidFill>
            <a:schemeClr val="bg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t-RU" b="1" dirty="0" smtClean="0">
                <a:solidFill>
                  <a:srgbClr val="7030A0"/>
                </a:solidFill>
              </a:rPr>
              <a:t>7.Артынчылар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t-RU" b="1" dirty="0" smtClean="0">
                <a:solidFill>
                  <a:srgbClr val="7030A0"/>
                </a:solidFill>
              </a:rPr>
              <a:t>8.Эдеринчилер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t-RU" b="1" dirty="0" smtClean="0">
                <a:solidFill>
                  <a:srgbClr val="7030A0"/>
                </a:solidFill>
              </a:rPr>
              <a:t>9. Эвилелдер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3645024"/>
            <a:ext cx="1800200" cy="972108"/>
          </a:xfrm>
          <a:prstGeom prst="rect">
            <a:avLst/>
          </a:prstGeom>
          <a:solidFill>
            <a:schemeClr val="bg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t-RU" b="1" dirty="0" smtClean="0">
                <a:solidFill>
                  <a:srgbClr val="7030A0"/>
                </a:solidFill>
              </a:rPr>
              <a:t>10. Аян сөстери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1" y="2276872"/>
            <a:ext cx="2688464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t-RU" b="1" dirty="0" smtClean="0">
                <a:solidFill>
                  <a:srgbClr val="660066"/>
                </a:solidFill>
              </a:rPr>
              <a:t>1.ТУСКАЙ ЧУГАА КЕЗЕКТЕРИ</a:t>
            </a:r>
            <a:endParaRPr lang="ru-RU" b="1" dirty="0">
              <a:solidFill>
                <a:srgbClr val="660066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8075" y="2276872"/>
            <a:ext cx="2688464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t-RU" b="1" dirty="0" smtClean="0">
                <a:solidFill>
                  <a:srgbClr val="660066"/>
                </a:solidFill>
              </a:rPr>
              <a:t>2.ДУЗАЛАЛ ЧУГАА КЕЗЕКТЕРИ</a:t>
            </a:r>
            <a:endParaRPr lang="ru-RU" b="1" dirty="0">
              <a:solidFill>
                <a:srgbClr val="660066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28184" y="2276872"/>
            <a:ext cx="2688464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t-RU" b="1" dirty="0" smtClean="0">
                <a:solidFill>
                  <a:srgbClr val="660066"/>
                </a:solidFill>
              </a:rPr>
              <a:t>3</a:t>
            </a:r>
            <a:endParaRPr lang="ru-RU" b="1" dirty="0">
              <a:solidFill>
                <a:srgbClr val="660066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353437" y="2924944"/>
            <a:ext cx="121158" cy="576064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436575" y="2924944"/>
            <a:ext cx="121158" cy="576064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510000" y="2920752"/>
            <a:ext cx="121158" cy="576064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5" name="Звук 1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997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9230"/>
    </mc:Choice>
    <mc:Fallback>
      <p:transition spd="slow" advTm="19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2250" y="5605463"/>
            <a:ext cx="14954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4650" y="5605463"/>
            <a:ext cx="14954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Прямоугольник 2"/>
          <p:cNvSpPr>
            <a:spLocks noChangeArrowheads="1"/>
          </p:cNvSpPr>
          <p:nvPr/>
        </p:nvSpPr>
        <p:spPr bwMode="auto">
          <a:xfrm>
            <a:off x="323528" y="332656"/>
            <a:ext cx="8568952" cy="560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9526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9526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9526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9526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9526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526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526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526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526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3200" b="1" dirty="0" smtClean="0">
                <a:solidFill>
                  <a:srgbClr val="FF0000"/>
                </a:solidFill>
                <a:latin typeface="Tuva New" pitchFamily="18" charset="0"/>
                <a:cs typeface="Times New Roman" pitchFamily="18" charset="0"/>
              </a:rPr>
              <a:t>   </a:t>
            </a: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Наречие </a:t>
            </a:r>
            <a:r>
              <a:rPr lang="ru-RU" alt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дээрге</a:t>
            </a: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кылдыныгның</a:t>
            </a: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азы </a:t>
            </a:r>
            <a:r>
              <a:rPr lang="ru-RU" alt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өске</a:t>
            </a: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ылгавыр</a:t>
            </a: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демдектиң</a:t>
            </a: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ылгавыр</a:t>
            </a: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демдээн</a:t>
            </a: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илередир</a:t>
            </a: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тускай</a:t>
            </a: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чугаа</a:t>
            </a: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кезектериниң</a:t>
            </a: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бирээзи</a:t>
            </a: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болур</a:t>
            </a: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Наречилер</a:t>
            </a: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өскерилбес</a:t>
            </a: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чугаа</a:t>
            </a: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кезээ</a:t>
            </a: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Чижээ</a:t>
            </a: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tt-RU" alt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үне хар чаапкан.</a:t>
            </a:r>
            <a:r>
              <a:rPr lang="ru-RU" alt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Домакка</a:t>
            </a: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наречие </a:t>
            </a:r>
            <a:r>
              <a:rPr lang="ru-RU" alt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кылыг</a:t>
            </a: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сөзүнге</a:t>
            </a: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демдек</a:t>
            </a: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адынга</a:t>
            </a: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азы </a:t>
            </a:r>
            <a:r>
              <a:rPr lang="ru-RU" alt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өске</a:t>
            </a: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наречиге</a:t>
            </a: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хамааржып</a:t>
            </a: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оларны</a:t>
            </a: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тайылбырлаар</a:t>
            </a: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болгаш</a:t>
            </a: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u="sng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байдал</a:t>
            </a: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болур</a:t>
            </a: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Наречиелер</a:t>
            </a: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дараазында</a:t>
            </a: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айтырыгларга</a:t>
            </a: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харыылаттынып</a:t>
            </a: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чоруур</a:t>
            </a: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24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канчалдыр</a:t>
            </a:r>
            <a:r>
              <a:rPr lang="ru-RU" alt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?, </a:t>
            </a:r>
            <a:r>
              <a:rPr lang="ru-RU" altLang="ru-RU" sz="24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канчаар</a:t>
            </a:r>
            <a:r>
              <a:rPr lang="ru-RU" alt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?, </a:t>
            </a:r>
            <a:r>
              <a:rPr lang="ru-RU" altLang="ru-RU" sz="24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кажан</a:t>
            </a:r>
            <a:r>
              <a:rPr lang="ru-RU" alt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?, </a:t>
            </a:r>
            <a:r>
              <a:rPr lang="ru-RU" altLang="ru-RU" sz="24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кайда</a:t>
            </a:r>
            <a:r>
              <a:rPr lang="ru-RU" alt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?, </a:t>
            </a:r>
            <a:r>
              <a:rPr lang="ru-RU" altLang="ru-RU" sz="24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каяа</a:t>
            </a:r>
            <a:r>
              <a:rPr lang="ru-RU" alt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?, </a:t>
            </a:r>
            <a:r>
              <a:rPr lang="ru-RU" altLang="ru-RU" sz="24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кайыын</a:t>
            </a:r>
            <a:r>
              <a:rPr lang="ru-RU" alt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?, </a:t>
            </a:r>
            <a:r>
              <a:rPr lang="ru-RU" altLang="ru-RU" sz="24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кайы</a:t>
            </a:r>
            <a:r>
              <a:rPr lang="ru-RU" alt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хире</a:t>
            </a:r>
            <a:r>
              <a:rPr lang="ru-RU" alt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?, ч</a:t>
            </a:r>
            <a:r>
              <a:rPr lang="tt-RU" alt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үү хире?, чүге?.</a:t>
            </a:r>
            <a:endParaRPr lang="ru-RU" altLang="ru-RU" sz="2400" b="1" i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50000"/>
              </a:lnSpc>
              <a:tabLst/>
            </a:pPr>
            <a:r>
              <a:rPr lang="ru-RU" altLang="ru-RU" sz="28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Чижээ</a:t>
            </a: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2400" b="1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altLang="ru-RU" sz="24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ыткыр</a:t>
            </a:r>
            <a:r>
              <a:rPr lang="ru-RU" alt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400" b="1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номчуур</a:t>
            </a:r>
            <a:r>
              <a:rPr lang="ru-RU" altLang="ru-RU" sz="24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дүүн</a:t>
            </a:r>
            <a:r>
              <a:rPr lang="ru-RU" alt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altLang="ru-RU" sz="24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кончуг</a:t>
            </a:r>
            <a:r>
              <a:rPr lang="ru-RU" alt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шынчы</a:t>
            </a:r>
            <a:r>
              <a:rPr lang="ru-RU" altLang="ru-RU" sz="24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өжегээр</a:t>
            </a:r>
            <a:r>
              <a:rPr lang="ru-RU" alt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эртелээн</a:t>
            </a:r>
            <a:r>
              <a:rPr lang="ru-RU" alt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t-RU" alt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өттүр көөр.</a:t>
            </a:r>
            <a:endParaRPr lang="ru-RU" altLang="ru-RU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7395"/>
    </mc:Choice>
    <mc:Fallback>
      <p:transition spd="slow" advTm="673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619250" y="255588"/>
            <a:ext cx="5976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dirty="0" err="1">
                <a:solidFill>
                  <a:srgbClr val="7030A0"/>
                </a:solidFill>
              </a:rPr>
              <a:t>Сөзүглел</a:t>
            </a:r>
            <a:r>
              <a:rPr lang="ru-RU" altLang="ru-RU" sz="3600" b="1" dirty="0">
                <a:solidFill>
                  <a:srgbClr val="7030A0"/>
                </a:solidFill>
              </a:rPr>
              <a:t>-биле </a:t>
            </a:r>
            <a:r>
              <a:rPr lang="ru-RU" altLang="ru-RU" sz="3600" b="1" dirty="0" err="1">
                <a:solidFill>
                  <a:srgbClr val="7030A0"/>
                </a:solidFill>
              </a:rPr>
              <a:t>ажыл</a:t>
            </a:r>
            <a:r>
              <a:rPr lang="ru-RU" altLang="ru-RU" sz="36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323056" y="2256268"/>
            <a:ext cx="8569325" cy="344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9526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9526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9526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9526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9526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526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526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526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526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b="1" dirty="0">
                <a:solidFill>
                  <a:srgbClr val="0000CC"/>
                </a:solidFill>
                <a:latin typeface="Tuva New" pitchFamily="18" charset="0"/>
                <a:cs typeface="Times New Roman" pitchFamily="18" charset="0"/>
              </a:rPr>
              <a:t>           </a:t>
            </a:r>
            <a:r>
              <a:rPr lang="ru-RU" altLang="ru-RU" sz="3200" b="1" dirty="0" err="1">
                <a:solidFill>
                  <a:srgbClr val="7030A0"/>
                </a:solidFill>
              </a:rPr>
              <a:t>Тараа</a:t>
            </a:r>
            <a:r>
              <a:rPr lang="ru-RU" altLang="ru-RU" sz="3200" b="1" dirty="0">
                <a:solidFill>
                  <a:srgbClr val="7030A0"/>
                </a:solidFill>
              </a:rPr>
              <a:t> </a:t>
            </a:r>
            <a:r>
              <a:rPr lang="ru-RU" altLang="ru-RU" sz="3200" b="1" dirty="0" err="1">
                <a:solidFill>
                  <a:srgbClr val="7030A0"/>
                </a:solidFill>
              </a:rPr>
              <a:t>тарыыр</a:t>
            </a:r>
            <a:r>
              <a:rPr lang="ru-RU" altLang="ru-RU" sz="3200" b="1" dirty="0">
                <a:solidFill>
                  <a:srgbClr val="7030A0"/>
                </a:solidFill>
              </a:rPr>
              <a:t> черни </a:t>
            </a:r>
            <a:r>
              <a:rPr lang="ru-RU" altLang="ru-RU" sz="3200" b="1" dirty="0" err="1">
                <a:solidFill>
                  <a:srgbClr val="7030A0"/>
                </a:solidFill>
              </a:rPr>
              <a:t>күзүн</a:t>
            </a:r>
            <a:r>
              <a:rPr lang="ru-RU" altLang="ru-RU" sz="3200" b="1" dirty="0">
                <a:solidFill>
                  <a:srgbClr val="7030A0"/>
                </a:solidFill>
              </a:rPr>
              <a:t> </a:t>
            </a:r>
            <a:r>
              <a:rPr lang="ru-RU" altLang="ru-RU" sz="3200" b="1" dirty="0" err="1">
                <a:solidFill>
                  <a:srgbClr val="7030A0"/>
                </a:solidFill>
              </a:rPr>
              <a:t>эки</a:t>
            </a:r>
            <a:r>
              <a:rPr lang="ru-RU" altLang="ru-RU" sz="3200" b="1" dirty="0">
                <a:solidFill>
                  <a:srgbClr val="7030A0"/>
                </a:solidFill>
              </a:rPr>
              <a:t> </a:t>
            </a:r>
            <a:r>
              <a:rPr lang="ru-RU" altLang="ru-RU" sz="3200" b="1" dirty="0" err="1">
                <a:solidFill>
                  <a:srgbClr val="7030A0"/>
                </a:solidFill>
              </a:rPr>
              <a:t>суггарарга</a:t>
            </a:r>
            <a:r>
              <a:rPr lang="ru-RU" altLang="ru-RU" sz="3200" b="1" dirty="0">
                <a:solidFill>
                  <a:srgbClr val="7030A0"/>
                </a:solidFill>
              </a:rPr>
              <a:t>, </a:t>
            </a:r>
            <a:r>
              <a:rPr lang="ru-RU" altLang="ru-RU" sz="3200" b="1" dirty="0" err="1">
                <a:solidFill>
                  <a:srgbClr val="7030A0"/>
                </a:solidFill>
              </a:rPr>
              <a:t>оон</a:t>
            </a:r>
            <a:r>
              <a:rPr lang="ru-RU" altLang="ru-RU" sz="3200" b="1" dirty="0">
                <a:solidFill>
                  <a:srgbClr val="7030A0"/>
                </a:solidFill>
              </a:rPr>
              <a:t> </a:t>
            </a:r>
            <a:r>
              <a:rPr lang="ru-RU" altLang="ru-RU" sz="3200" b="1" dirty="0" err="1">
                <a:solidFill>
                  <a:srgbClr val="7030A0"/>
                </a:solidFill>
              </a:rPr>
              <a:t>хөлчок</a:t>
            </a:r>
            <a:r>
              <a:rPr lang="ru-RU" altLang="ru-RU" sz="3200" b="1" dirty="0">
                <a:solidFill>
                  <a:srgbClr val="7030A0"/>
                </a:solidFill>
              </a:rPr>
              <a:t> </a:t>
            </a:r>
            <a:r>
              <a:rPr lang="ru-RU" altLang="ru-RU" sz="3200" b="1" dirty="0" err="1">
                <a:solidFill>
                  <a:srgbClr val="7030A0"/>
                </a:solidFill>
              </a:rPr>
              <a:t>бедик</a:t>
            </a:r>
            <a:r>
              <a:rPr lang="ru-RU" altLang="ru-RU" sz="3200" b="1" dirty="0">
                <a:solidFill>
                  <a:srgbClr val="7030A0"/>
                </a:solidFill>
              </a:rPr>
              <a:t> </a:t>
            </a:r>
            <a:r>
              <a:rPr lang="ru-RU" altLang="ru-RU" sz="3200" b="1" dirty="0" err="1">
                <a:solidFill>
                  <a:srgbClr val="7030A0"/>
                </a:solidFill>
              </a:rPr>
              <a:t>дүжүттү</a:t>
            </a:r>
            <a:r>
              <a:rPr lang="ru-RU" altLang="ru-RU" sz="3200" b="1" dirty="0">
                <a:solidFill>
                  <a:srgbClr val="7030A0"/>
                </a:solidFill>
              </a:rPr>
              <a:t> ап </a:t>
            </a:r>
            <a:r>
              <a:rPr lang="ru-RU" altLang="ru-RU" sz="3200" b="1" dirty="0" err="1">
                <a:solidFill>
                  <a:srgbClr val="7030A0"/>
                </a:solidFill>
              </a:rPr>
              <a:t>болур</a:t>
            </a:r>
            <a:r>
              <a:rPr lang="ru-RU" altLang="ru-RU" sz="3200" b="1" dirty="0">
                <a:solidFill>
                  <a:srgbClr val="7030A0"/>
                </a:solidFill>
              </a:rPr>
              <a:t>. </a:t>
            </a:r>
            <a:r>
              <a:rPr lang="ru-RU" altLang="ru-RU" sz="3200" b="1" dirty="0" err="1">
                <a:solidFill>
                  <a:srgbClr val="7030A0"/>
                </a:solidFill>
              </a:rPr>
              <a:t>Тараажы</a:t>
            </a:r>
            <a:r>
              <a:rPr lang="ru-RU" altLang="ru-RU" sz="3200" b="1" dirty="0">
                <a:solidFill>
                  <a:srgbClr val="7030A0"/>
                </a:solidFill>
              </a:rPr>
              <a:t> </a:t>
            </a:r>
            <a:r>
              <a:rPr lang="ru-RU" altLang="ru-RU" sz="3200" b="1" dirty="0" err="1">
                <a:solidFill>
                  <a:srgbClr val="7030A0"/>
                </a:solidFill>
              </a:rPr>
              <a:t>черге</a:t>
            </a:r>
            <a:r>
              <a:rPr lang="ru-RU" altLang="ru-RU" sz="3200" b="1" dirty="0">
                <a:solidFill>
                  <a:srgbClr val="7030A0"/>
                </a:solidFill>
              </a:rPr>
              <a:t> </a:t>
            </a:r>
            <a:r>
              <a:rPr lang="ru-RU" altLang="ru-RU" sz="3200" b="1" dirty="0" err="1">
                <a:solidFill>
                  <a:srgbClr val="7030A0"/>
                </a:solidFill>
              </a:rPr>
              <a:t>камныг</a:t>
            </a:r>
            <a:r>
              <a:rPr lang="ru-RU" altLang="ru-RU" sz="3200" b="1" dirty="0">
                <a:solidFill>
                  <a:srgbClr val="7030A0"/>
                </a:solidFill>
              </a:rPr>
              <a:t> </a:t>
            </a:r>
            <a:r>
              <a:rPr lang="ru-RU" altLang="ru-RU" sz="3200" b="1" dirty="0" err="1">
                <a:solidFill>
                  <a:srgbClr val="7030A0"/>
                </a:solidFill>
              </a:rPr>
              <a:t>болурга</a:t>
            </a:r>
            <a:r>
              <a:rPr lang="ru-RU" altLang="ru-RU" sz="3200" b="1" dirty="0">
                <a:solidFill>
                  <a:srgbClr val="7030A0"/>
                </a:solidFill>
              </a:rPr>
              <a:t>,  </a:t>
            </a:r>
            <a:r>
              <a:rPr lang="ru-RU" altLang="ru-RU" sz="3200" b="1" dirty="0" err="1">
                <a:solidFill>
                  <a:srgbClr val="7030A0"/>
                </a:solidFill>
              </a:rPr>
              <a:t>оо</a:t>
            </a:r>
            <a:r>
              <a:rPr lang="ru-RU" altLang="ru-RU" sz="3200" b="1" dirty="0">
                <a:solidFill>
                  <a:srgbClr val="7030A0"/>
                </a:solidFill>
              </a:rPr>
              <a:t>ӊ </a:t>
            </a:r>
            <a:r>
              <a:rPr lang="ru-RU" altLang="ru-RU" sz="3200" b="1" dirty="0" err="1">
                <a:solidFill>
                  <a:srgbClr val="7030A0"/>
                </a:solidFill>
              </a:rPr>
              <a:t>беримчелии</a:t>
            </a:r>
            <a:r>
              <a:rPr lang="ru-RU" altLang="ru-RU" sz="3200" b="1" dirty="0">
                <a:solidFill>
                  <a:srgbClr val="7030A0"/>
                </a:solidFill>
              </a:rPr>
              <a:t>  </a:t>
            </a:r>
            <a:r>
              <a:rPr lang="ru-RU" altLang="ru-RU" sz="3200" b="1" dirty="0" err="1">
                <a:solidFill>
                  <a:srgbClr val="7030A0"/>
                </a:solidFill>
              </a:rPr>
              <a:t>дыка</a:t>
            </a:r>
            <a:r>
              <a:rPr lang="ru-RU" altLang="ru-RU" sz="3200" b="1" dirty="0">
                <a:solidFill>
                  <a:srgbClr val="7030A0"/>
                </a:solidFill>
              </a:rPr>
              <a:t> </a:t>
            </a:r>
            <a:r>
              <a:rPr lang="ru-RU" altLang="ru-RU" sz="3200" b="1" dirty="0" err="1">
                <a:solidFill>
                  <a:srgbClr val="7030A0"/>
                </a:solidFill>
              </a:rPr>
              <a:t>эки</a:t>
            </a:r>
            <a:r>
              <a:rPr lang="ru-RU" altLang="ru-RU" sz="3200" b="1" dirty="0">
                <a:solidFill>
                  <a:srgbClr val="7030A0"/>
                </a:solidFill>
              </a:rPr>
              <a:t> </a:t>
            </a:r>
            <a:r>
              <a:rPr lang="ru-RU" altLang="ru-RU" sz="3200" b="1" dirty="0" err="1">
                <a:solidFill>
                  <a:srgbClr val="7030A0"/>
                </a:solidFill>
              </a:rPr>
              <a:t>болур</a:t>
            </a:r>
            <a:r>
              <a:rPr lang="ru-RU" altLang="ru-RU" sz="3200" b="1" dirty="0">
                <a:solidFill>
                  <a:srgbClr val="7030A0"/>
                </a:solidFill>
              </a:rPr>
              <a:t>. </a:t>
            </a:r>
            <a:r>
              <a:rPr lang="ru-RU" altLang="ru-RU" sz="3200" b="1" dirty="0" err="1">
                <a:solidFill>
                  <a:srgbClr val="7030A0"/>
                </a:solidFill>
              </a:rPr>
              <a:t>Тарааны</a:t>
            </a:r>
            <a:r>
              <a:rPr lang="ru-RU" altLang="ru-RU" sz="3200" b="1" dirty="0">
                <a:solidFill>
                  <a:srgbClr val="7030A0"/>
                </a:solidFill>
              </a:rPr>
              <a:t>ӊ </a:t>
            </a:r>
            <a:r>
              <a:rPr lang="ru-RU" altLang="ru-RU" sz="3200" b="1" dirty="0" err="1">
                <a:solidFill>
                  <a:srgbClr val="7030A0"/>
                </a:solidFill>
              </a:rPr>
              <a:t>дүжүдү</a:t>
            </a:r>
            <a:r>
              <a:rPr lang="ru-RU" altLang="ru-RU" sz="3200" b="1" dirty="0">
                <a:solidFill>
                  <a:srgbClr val="7030A0"/>
                </a:solidFill>
              </a:rPr>
              <a:t> </a:t>
            </a:r>
            <a:r>
              <a:rPr lang="ru-RU" altLang="ru-RU" sz="3200" b="1" dirty="0" err="1">
                <a:solidFill>
                  <a:srgbClr val="7030A0"/>
                </a:solidFill>
              </a:rPr>
              <a:t>бедикте</a:t>
            </a:r>
            <a:r>
              <a:rPr lang="ru-RU" altLang="ru-RU" sz="3200" b="1" dirty="0">
                <a:solidFill>
                  <a:srgbClr val="7030A0"/>
                </a:solidFill>
              </a:rPr>
              <a:t> </a:t>
            </a:r>
            <a:r>
              <a:rPr lang="ru-RU" altLang="ru-RU" sz="3200" b="1" dirty="0" err="1">
                <a:solidFill>
                  <a:srgbClr val="7030A0"/>
                </a:solidFill>
              </a:rPr>
              <a:t>чонну</a:t>
            </a:r>
            <a:r>
              <a:rPr lang="ru-RU" altLang="ru-RU" sz="3200" b="1" dirty="0">
                <a:solidFill>
                  <a:srgbClr val="7030A0"/>
                </a:solidFill>
              </a:rPr>
              <a:t>ӊ </a:t>
            </a:r>
            <a:r>
              <a:rPr lang="ru-RU" altLang="ru-RU" sz="3200" b="1" dirty="0" err="1">
                <a:solidFill>
                  <a:srgbClr val="7030A0"/>
                </a:solidFill>
              </a:rPr>
              <a:t>амыдыралы</a:t>
            </a:r>
            <a:r>
              <a:rPr lang="ru-RU" altLang="ru-RU" sz="3200" b="1" dirty="0">
                <a:solidFill>
                  <a:srgbClr val="7030A0"/>
                </a:solidFill>
              </a:rPr>
              <a:t> база </a:t>
            </a:r>
            <a:r>
              <a:rPr lang="ru-RU" altLang="ru-RU" sz="3200" b="1" dirty="0" err="1">
                <a:solidFill>
                  <a:srgbClr val="7030A0"/>
                </a:solidFill>
              </a:rPr>
              <a:t>хөглүг</a:t>
            </a:r>
            <a:r>
              <a:rPr lang="ru-RU" altLang="ru-RU" sz="3200" b="1" dirty="0">
                <a:solidFill>
                  <a:srgbClr val="7030A0"/>
                </a:solidFill>
              </a:rPr>
              <a:t> </a:t>
            </a:r>
            <a:r>
              <a:rPr lang="ru-RU" altLang="ru-RU" sz="3200" b="1" dirty="0" err="1">
                <a:solidFill>
                  <a:srgbClr val="7030A0"/>
                </a:solidFill>
              </a:rPr>
              <a:t>болур</a:t>
            </a:r>
            <a:r>
              <a:rPr lang="ru-RU" altLang="ru-RU" sz="3200" b="1" dirty="0">
                <a:solidFill>
                  <a:srgbClr val="7030A0"/>
                </a:solidFill>
              </a:rPr>
              <a:t>.                           </a:t>
            </a:r>
            <a:endParaRPr lang="ru-RU" altLang="ru-RU" sz="3200" dirty="0">
              <a:solidFill>
                <a:srgbClr val="7030A0"/>
              </a:solidFill>
            </a:endParaRPr>
          </a:p>
        </p:txBody>
      </p:sp>
      <p:pic>
        <p:nvPicPr>
          <p:cNvPr id="5" name="Picture 4" descr="WB01219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450" y="5597426"/>
            <a:ext cx="8636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WB0129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19" y="5698301"/>
            <a:ext cx="1259681" cy="113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06449" y="1054477"/>
            <a:ext cx="830770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 i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Бердинген</a:t>
            </a:r>
            <a:r>
              <a:rPr lang="ru-RU" altLang="ru-RU" sz="28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сөзүглелден</a:t>
            </a:r>
            <a:r>
              <a:rPr lang="ru-RU" altLang="ru-RU" sz="28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наречиелерни</a:t>
            </a:r>
            <a:r>
              <a:rPr lang="ru-RU" altLang="ru-RU" sz="28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тыпкаш</a:t>
            </a:r>
            <a:r>
              <a:rPr lang="ru-RU" altLang="ru-RU" sz="28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800" b="1" i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кырынга</a:t>
            </a:r>
            <a:r>
              <a:rPr lang="ru-RU" altLang="ru-RU" sz="28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айтырыгларын</a:t>
            </a:r>
            <a:r>
              <a:rPr lang="ru-RU" altLang="ru-RU" sz="28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салыр</a:t>
            </a:r>
            <a:r>
              <a:rPr lang="ru-RU" altLang="ru-RU" sz="28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800" b="1" i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</TotalTime>
  <Words>317</Words>
  <Application>Microsoft Office PowerPoint</Application>
  <PresentationFormat>Экран (4:3)</PresentationFormat>
  <Paragraphs>39</Paragraphs>
  <Slides>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Аспект</vt:lpstr>
      <vt:lpstr>         Тыва дыл. 6 класс.  Наречие дугайында билиг    </vt:lpstr>
      <vt:lpstr>Слайд 2</vt:lpstr>
      <vt:lpstr>Слайд 3</vt:lpstr>
      <vt:lpstr>Слайд 4</vt:lpstr>
      <vt:lpstr>Слайд 5</vt:lpstr>
      <vt:lpstr>Слайд 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Насекомые  луга. Бабочки. Рисование с натуры бабочки.</dc:title>
  <dc:creator>Windows XP HE</dc:creator>
  <cp:lastModifiedBy>Пользователь Windows</cp:lastModifiedBy>
  <cp:revision>112</cp:revision>
  <dcterms:created xsi:type="dcterms:W3CDTF">2009-04-07T15:44:44Z</dcterms:created>
  <dcterms:modified xsi:type="dcterms:W3CDTF">2020-04-03T12:22:39Z</dcterms:modified>
</cp:coreProperties>
</file>