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74" r:id="rId2"/>
    <p:sldId id="262" r:id="rId3"/>
    <p:sldId id="269" r:id="rId4"/>
    <p:sldId id="273" r:id="rId5"/>
    <p:sldId id="270" r:id="rId6"/>
    <p:sldId id="271" r:id="rId7"/>
    <p:sldId id="272" r:id="rId8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B6855B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-384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58129" y="434162"/>
            <a:ext cx="11075745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963168" y="1820206"/>
            <a:ext cx="103632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963168" y="3685032"/>
            <a:ext cx="103632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A7FAD60-4390-4BA1-B093-9AE5CCA3D68D}" type="datetimeFigureOut">
              <a:rPr lang="ru-RU" smtClean="0"/>
              <a:pPr>
                <a:defRPr/>
              </a:pPr>
              <a:t>04.04.2020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07F7BCE-67C0-48CF-B16F-6EF71BA282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70560" y="530352"/>
            <a:ext cx="1091184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A7FAD60-4390-4BA1-B093-9AE5CCA3D68D}" type="datetimeFigureOut">
              <a:rPr lang="ru-RU" smtClean="0"/>
              <a:pPr>
                <a:defRPr/>
              </a:pPr>
              <a:t>04.04.2020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07F7BCE-67C0-48CF-B16F-6EF71BA282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533405"/>
            <a:ext cx="26416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11200" y="533403"/>
            <a:ext cx="79248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A7FAD60-4390-4BA1-B093-9AE5CCA3D68D}" type="datetimeFigureOut">
              <a:rPr lang="ru-RU" smtClean="0"/>
              <a:pPr>
                <a:defRPr/>
              </a:pPr>
              <a:t>04.04.2020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07F7BCE-67C0-48CF-B16F-6EF71BA282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51843" y="665163"/>
            <a:ext cx="4708161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51842" y="3653312"/>
            <a:ext cx="4708161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7" name="Объект 2"/>
          <p:cNvSpPr>
            <a:spLocks noGrp="1"/>
          </p:cNvSpPr>
          <p:nvPr>
            <p:ph idx="13"/>
          </p:nvPr>
        </p:nvSpPr>
        <p:spPr>
          <a:xfrm>
            <a:off x="6265892" y="1858963"/>
            <a:ext cx="481184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70ECB-3402-4732-9E72-F184C3176BBD}" type="datetimeFigureOut">
              <a:rPr lang="ru-RU"/>
              <a:pPr>
                <a:defRPr/>
              </a:pPr>
              <a:t>04.04.2020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A0134-8DA2-4C82-8D9A-330664AA54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25000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51843" y="665163"/>
            <a:ext cx="4708161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51842" y="3653312"/>
            <a:ext cx="4708161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7" name="Объект 2"/>
          <p:cNvSpPr>
            <a:spLocks noGrp="1"/>
          </p:cNvSpPr>
          <p:nvPr>
            <p:ph idx="13"/>
          </p:nvPr>
        </p:nvSpPr>
        <p:spPr>
          <a:xfrm>
            <a:off x="6265892" y="1858963"/>
            <a:ext cx="481184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70ECB-3402-4732-9E72-F184C3176BBD}" type="datetimeFigureOut">
              <a:rPr lang="ru-RU"/>
              <a:pPr>
                <a:defRPr/>
              </a:pPr>
              <a:t>04.04.2020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A0134-8DA2-4C82-8D9A-330664AA54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25000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51843" y="665163"/>
            <a:ext cx="4708161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51842" y="3653312"/>
            <a:ext cx="4708161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7" name="Объект 2"/>
          <p:cNvSpPr>
            <a:spLocks noGrp="1"/>
          </p:cNvSpPr>
          <p:nvPr>
            <p:ph idx="13"/>
          </p:nvPr>
        </p:nvSpPr>
        <p:spPr>
          <a:xfrm>
            <a:off x="6265892" y="1858963"/>
            <a:ext cx="481184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70ECB-3402-4732-9E72-F184C3176BBD}" type="datetimeFigureOut">
              <a:rPr lang="ru-RU"/>
              <a:pPr>
                <a:defRPr/>
              </a:pPr>
              <a:t>04.04.2020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A0134-8DA2-4C82-8D9A-330664AA54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25000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51843" y="665163"/>
            <a:ext cx="4708161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51842" y="3653312"/>
            <a:ext cx="4708161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7" name="Объект 2"/>
          <p:cNvSpPr>
            <a:spLocks noGrp="1"/>
          </p:cNvSpPr>
          <p:nvPr>
            <p:ph idx="13"/>
          </p:nvPr>
        </p:nvSpPr>
        <p:spPr>
          <a:xfrm>
            <a:off x="6265892" y="1858963"/>
            <a:ext cx="481184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70ECB-3402-4732-9E72-F184C3176BBD}" type="datetimeFigureOut">
              <a:rPr lang="ru-RU"/>
              <a:pPr>
                <a:defRPr/>
              </a:pPr>
              <a:t>04.04.2020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A0134-8DA2-4C82-8D9A-330664AA54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25000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51843" y="665163"/>
            <a:ext cx="4708161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51842" y="3653312"/>
            <a:ext cx="4708161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7" name="Объект 2"/>
          <p:cNvSpPr>
            <a:spLocks noGrp="1"/>
          </p:cNvSpPr>
          <p:nvPr>
            <p:ph idx="13"/>
          </p:nvPr>
        </p:nvSpPr>
        <p:spPr>
          <a:xfrm>
            <a:off x="6265892" y="1858963"/>
            <a:ext cx="481184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70ECB-3402-4732-9E72-F184C3176BBD}" type="datetimeFigureOut">
              <a:rPr lang="ru-RU"/>
              <a:pPr>
                <a:defRPr/>
              </a:pPr>
              <a:t>04.04.2020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A0134-8DA2-4C82-8D9A-330664AA54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25000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51843" y="665163"/>
            <a:ext cx="4708161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51842" y="3653312"/>
            <a:ext cx="4708161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7" name="Объект 2"/>
          <p:cNvSpPr>
            <a:spLocks noGrp="1"/>
          </p:cNvSpPr>
          <p:nvPr>
            <p:ph idx="13"/>
          </p:nvPr>
        </p:nvSpPr>
        <p:spPr>
          <a:xfrm>
            <a:off x="6265892" y="1858963"/>
            <a:ext cx="481184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70ECB-3402-4732-9E72-F184C3176BBD}" type="datetimeFigureOut">
              <a:rPr lang="ru-RU"/>
              <a:pPr>
                <a:defRPr/>
              </a:pPr>
              <a:t>04.04.2020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A0134-8DA2-4C82-8D9A-330664AA54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25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A7FAD60-4390-4BA1-B093-9AE5CCA3D68D}" type="datetimeFigureOut">
              <a:rPr lang="ru-RU" smtClean="0"/>
              <a:pPr>
                <a:defRPr/>
              </a:pPr>
              <a:t>04.04.2020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07F7BCE-67C0-48CF-B16F-6EF71BA282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58129" y="434163"/>
            <a:ext cx="11075745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4459" y="4928616"/>
            <a:ext cx="1091184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4459" y="5624484"/>
            <a:ext cx="1091184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A7FAD60-4390-4BA1-B093-9AE5CCA3D68D}" type="datetimeFigureOut">
              <a:rPr lang="ru-RU" smtClean="0"/>
              <a:pPr>
                <a:defRPr/>
              </a:pPr>
              <a:t>04.04.2020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07F7BCE-67C0-48CF-B16F-6EF71BA282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3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340480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A7FAD60-4390-4BA1-B093-9AE5CCA3D68D}" type="datetimeFigureOut">
              <a:rPr lang="ru-RU" smtClean="0"/>
              <a:pPr>
                <a:defRPr/>
              </a:pPr>
              <a:t>04.04.2020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07F7BCE-67C0-48CF-B16F-6EF71BA282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09632" y="579438"/>
            <a:ext cx="524256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202892" y="579438"/>
            <a:ext cx="524256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80963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20289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A7FAD60-4390-4BA1-B093-9AE5CCA3D68D}" type="datetimeFigureOut">
              <a:rPr lang="ru-RU" smtClean="0"/>
              <a:pPr>
                <a:defRPr/>
              </a:pPr>
              <a:t>04.04.2020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07F7BCE-67C0-48CF-B16F-6EF71BA282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A7FAD60-4390-4BA1-B093-9AE5CCA3D68D}" type="datetimeFigureOut">
              <a:rPr lang="ru-RU" smtClean="0"/>
              <a:pPr>
                <a:defRPr/>
              </a:pPr>
              <a:t>04.04.2020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07F7BCE-67C0-48CF-B16F-6EF71BA282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A7FAD60-4390-4BA1-B093-9AE5CCA3D68D}" type="datetimeFigureOut">
              <a:rPr lang="ru-RU" smtClean="0"/>
              <a:pPr>
                <a:defRPr/>
              </a:pPr>
              <a:t>04.04.2020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07F7BCE-67C0-48CF-B16F-6EF71BA282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85045" y="533400"/>
            <a:ext cx="39624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7385129" y="1447802"/>
            <a:ext cx="39624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015163" y="930144"/>
            <a:ext cx="6168212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A7FAD60-4390-4BA1-B093-9AE5CCA3D68D}" type="datetimeFigureOut">
              <a:rPr lang="ru-RU" smtClean="0"/>
              <a:pPr>
                <a:defRPr/>
              </a:pPr>
              <a:t>04.04.2020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07F7BCE-67C0-48CF-B16F-6EF71BA282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8534401" y="434162"/>
            <a:ext cx="3099473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012056"/>
            <a:ext cx="109728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8616949" y="533400"/>
            <a:ext cx="298704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A7FAD60-4390-4BA1-B093-9AE5CCA3D68D}" type="datetimeFigureOut">
              <a:rPr lang="ru-RU" smtClean="0"/>
              <a:pPr>
                <a:defRPr/>
              </a:pPr>
              <a:t>04.04.2020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07F7BCE-67C0-48CF-B16F-6EF71BA282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61973" y="435768"/>
            <a:ext cx="7900416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58129" y="434162"/>
            <a:ext cx="11075745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670560" y="4985590"/>
            <a:ext cx="1091184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670560" y="530352"/>
            <a:ext cx="1091184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5035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3A7FAD60-4390-4BA1-B093-9AE5CCA3D68D}" type="datetimeFigureOut">
              <a:rPr lang="ru-RU" smtClean="0"/>
              <a:pPr>
                <a:defRPr/>
              </a:pPr>
              <a:t>04.04.2020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8083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11131104" y="61118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F07F7BCE-67C0-48CF-B16F-6EF71BA282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5" Type="http://schemas.openxmlformats.org/officeDocument/2006/relationships/slideLayout" Target="../slideLayouts/slideLayout12.xml"/><Relationship Id="rId4" Type="http://schemas.openxmlformats.org/officeDocument/2006/relationships/audio" Target="../media/audio3.wav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952464" y="0"/>
            <a:ext cx="10363200" cy="40322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4400" dirty="0" smtClean="0">
                <a:solidFill>
                  <a:schemeClr val="accent1"/>
                </a:solidFill>
                <a:latin typeface="Tuva New" pitchFamily="18" charset="0"/>
              </a:rPr>
              <a:t> </a:t>
            </a:r>
            <a:r>
              <a:rPr lang="ru-RU" altLang="ru-RU" sz="4400" dirty="0" smtClean="0">
                <a:solidFill>
                  <a:srgbClr val="C00000"/>
                </a:solidFill>
                <a:latin typeface="Tuva New" pitchFamily="18" charset="0"/>
              </a:rPr>
              <a:t>Тыва </a:t>
            </a:r>
            <a:r>
              <a:rPr lang="ru-RU" altLang="ru-RU" sz="4400" dirty="0" err="1" smtClean="0">
                <a:solidFill>
                  <a:srgbClr val="C00000"/>
                </a:solidFill>
                <a:latin typeface="Tuva New" pitchFamily="18" charset="0"/>
              </a:rPr>
              <a:t>дыл</a:t>
            </a:r>
            <a:r>
              <a:rPr lang="ru-RU" altLang="ru-RU" sz="4400" dirty="0" smtClean="0">
                <a:solidFill>
                  <a:srgbClr val="C00000"/>
                </a:solidFill>
                <a:latin typeface="Tuva New" pitchFamily="18" charset="0"/>
              </a:rPr>
              <a:t>.</a:t>
            </a:r>
            <a:br>
              <a:rPr lang="ru-RU" altLang="ru-RU" sz="4400" dirty="0" smtClean="0">
                <a:solidFill>
                  <a:srgbClr val="C00000"/>
                </a:solidFill>
                <a:latin typeface="Tuva New" pitchFamily="18" charset="0"/>
              </a:rPr>
            </a:br>
            <a:r>
              <a:rPr lang="ru-RU" altLang="ru-RU" sz="4400" dirty="0" smtClean="0">
                <a:solidFill>
                  <a:srgbClr val="C00000"/>
                </a:solidFill>
                <a:latin typeface="Tuva New" pitchFamily="18" charset="0"/>
              </a:rPr>
              <a:t>10 класс.</a:t>
            </a:r>
            <a:br>
              <a:rPr lang="ru-RU" altLang="ru-RU" sz="4400" dirty="0" smtClean="0">
                <a:solidFill>
                  <a:srgbClr val="C00000"/>
                </a:solidFill>
                <a:latin typeface="Tuva New" pitchFamily="18" charset="0"/>
              </a:rPr>
            </a:br>
            <a:r>
              <a:rPr lang="ru-RU" altLang="ru-RU" sz="4400" dirty="0" smtClean="0">
                <a:solidFill>
                  <a:srgbClr val="C00000"/>
                </a:solidFill>
                <a:latin typeface="Tuva New" pitchFamily="18" charset="0"/>
              </a:rPr>
              <a:t/>
            </a:r>
            <a:br>
              <a:rPr lang="ru-RU" altLang="ru-RU" sz="4400" dirty="0" smtClean="0">
                <a:solidFill>
                  <a:srgbClr val="C00000"/>
                </a:solidFill>
                <a:latin typeface="Tuva New" pitchFamily="18" charset="0"/>
              </a:rPr>
            </a:br>
            <a:r>
              <a:rPr lang="ru-RU" altLang="ru-RU" sz="4400" dirty="0" smtClean="0">
                <a:solidFill>
                  <a:srgbClr val="C00000"/>
                </a:solidFill>
                <a:latin typeface="Tuva New" pitchFamily="18" charset="0"/>
              </a:rPr>
              <a:t>Наречие</a:t>
            </a:r>
            <a:r>
              <a:rPr lang="ru-RU" sz="4400" dirty="0" smtClean="0">
                <a:solidFill>
                  <a:schemeClr val="accent2"/>
                </a:solidFill>
                <a:latin typeface="Calibri Light" panose="020F0302020204030204" pitchFamily="34" charset="0"/>
              </a:rPr>
              <a:t/>
            </a:r>
            <a:br>
              <a:rPr lang="ru-RU" sz="4400" dirty="0" smtClean="0">
                <a:solidFill>
                  <a:schemeClr val="accent2"/>
                </a:solidFill>
                <a:latin typeface="Calibri Light" panose="020F0302020204030204" pitchFamily="34" charset="0"/>
              </a:rPr>
            </a:br>
            <a:endParaRPr lang="ru-RU" sz="4400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8" name="Picture 2" descr="C:\Users\Kan-Demir\Desktop\IMG_1068-10-11-19-08-08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683933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672263" y="4282414"/>
            <a:ext cx="6096000" cy="86793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lnSpc>
                <a:spcPct val="70000"/>
              </a:lnSpc>
            </a:pPr>
            <a:r>
              <a:rPr lang="tt-RU" b="1" dirty="0" smtClean="0"/>
              <a:t>Тургузукчузу:</a:t>
            </a:r>
            <a:endParaRPr lang="ru-RU" b="1" dirty="0" smtClean="0"/>
          </a:p>
          <a:p>
            <a:pPr eaLnBrk="1" hangingPunct="1">
              <a:lnSpc>
                <a:spcPct val="70000"/>
              </a:lnSpc>
            </a:pPr>
            <a:r>
              <a:rPr lang="ru-RU" b="1" dirty="0" err="1" smtClean="0"/>
              <a:t>Тирчин</a:t>
            </a:r>
            <a:r>
              <a:rPr lang="ru-RU" b="1" dirty="0" smtClean="0"/>
              <a:t> </a:t>
            </a:r>
            <a:r>
              <a:rPr lang="ru-RU" b="1" dirty="0" err="1" smtClean="0"/>
              <a:t>Анджела</a:t>
            </a:r>
            <a:r>
              <a:rPr lang="ru-RU" b="1" dirty="0" smtClean="0"/>
              <a:t> </a:t>
            </a:r>
            <a:r>
              <a:rPr lang="ru-RU" b="1" dirty="0" err="1" smtClean="0"/>
              <a:t>Моторковна</a:t>
            </a:r>
            <a:r>
              <a:rPr lang="ru-RU" b="1" dirty="0" smtClean="0"/>
              <a:t>, Самагалтай 2 </a:t>
            </a:r>
            <a:r>
              <a:rPr lang="ru-RU" b="1" dirty="0" err="1" smtClean="0"/>
              <a:t>дугаарлыг</a:t>
            </a:r>
            <a:r>
              <a:rPr lang="ru-RU" b="1" dirty="0" smtClean="0"/>
              <a:t> </a:t>
            </a:r>
            <a:r>
              <a:rPr lang="ru-RU" b="1" dirty="0" err="1" smtClean="0"/>
              <a:t>ниити</a:t>
            </a:r>
            <a:r>
              <a:rPr lang="ru-RU" b="1" dirty="0" smtClean="0"/>
              <a:t> </a:t>
            </a:r>
            <a:r>
              <a:rPr lang="ru-RU" b="1" dirty="0" err="1" smtClean="0"/>
              <a:t>билиг</a:t>
            </a:r>
            <a:r>
              <a:rPr lang="ru-RU" b="1" dirty="0" smtClean="0"/>
              <a:t> </a:t>
            </a:r>
            <a:r>
              <a:rPr lang="ru-RU" b="1" dirty="0" err="1" smtClean="0"/>
              <a:t>ортумак</a:t>
            </a:r>
            <a:r>
              <a:rPr lang="ru-RU" b="1" dirty="0" smtClean="0"/>
              <a:t> </a:t>
            </a:r>
            <a:r>
              <a:rPr lang="ru-RU" b="1" dirty="0" err="1" smtClean="0"/>
              <a:t>школазының тыва</a:t>
            </a:r>
            <a:r>
              <a:rPr lang="ru-RU" b="1" dirty="0" smtClean="0"/>
              <a:t> </a:t>
            </a:r>
            <a:r>
              <a:rPr lang="ru-RU" b="1" dirty="0" err="1" smtClean="0"/>
              <a:t>дыл</a:t>
            </a:r>
            <a:r>
              <a:rPr lang="ru-RU" b="1" dirty="0" smtClean="0"/>
              <a:t>, </a:t>
            </a:r>
            <a:r>
              <a:rPr lang="ru-RU" b="1" dirty="0" err="1" smtClean="0"/>
              <a:t>чогаал</a:t>
            </a:r>
            <a:r>
              <a:rPr lang="ru-RU" b="1" dirty="0" smtClean="0"/>
              <a:t> </a:t>
            </a:r>
            <a:r>
              <a:rPr lang="ru-RU" b="1" dirty="0" err="1" smtClean="0"/>
              <a:t>башкызы</a:t>
            </a:r>
            <a:endParaRPr lang="en-US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3"/>
          </p:nvPr>
        </p:nvSpPr>
        <p:spPr>
          <a:xfrm>
            <a:off x="6562725" y="790575"/>
            <a:ext cx="4471988" cy="4924425"/>
          </a:xfrm>
        </p:spPr>
        <p:txBody>
          <a:bodyPr>
            <a:normAutofit fontScale="92500"/>
          </a:bodyPr>
          <a:lstStyle/>
          <a:p>
            <a:pPr eaLnBrk="1" hangingPunct="1">
              <a:buFont typeface="Arial" charset="0"/>
              <a:buNone/>
            </a:pPr>
            <a:r>
              <a:rPr lang="tt-RU" smtClean="0"/>
              <a:t> 		</a:t>
            </a:r>
            <a:r>
              <a:rPr lang="tt-RU" b="1" smtClean="0">
                <a:solidFill>
                  <a:schemeClr val="hlink"/>
                </a:solidFill>
                <a:latin typeface="Times New Roman" pitchFamily="18" charset="0"/>
              </a:rPr>
              <a:t>Наречие</a:t>
            </a:r>
            <a:r>
              <a:rPr lang="tt-RU" smtClean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tt-RU" smtClean="0">
                <a:latin typeface="Times New Roman" pitchFamily="18" charset="0"/>
              </a:rPr>
              <a:t>– өскерилбес тускай чугаа кезээ. Ол хөй кезиинде кылыг сөзү-биле илереттинген кежигүннүң мурнунда чоруур болгаш ооң илередип чоруур кылдыныының янзы-бүрү байдалдарын айтып, тайылбырлап чоруур.</a:t>
            </a:r>
          </a:p>
          <a:p>
            <a:pPr eaLnBrk="1" hangingPunct="1">
              <a:buFont typeface="Arial" charset="0"/>
              <a:buNone/>
            </a:pPr>
            <a:r>
              <a:rPr lang="tt-RU" smtClean="0">
                <a:latin typeface="Times New Roman" pitchFamily="18" charset="0"/>
              </a:rPr>
              <a:t>  		Тыва дылда алды наречие бар. </a:t>
            </a:r>
          </a:p>
          <a:p>
            <a:pPr eaLnBrk="1" hangingPunct="1"/>
            <a:endParaRPr lang="ru-RU" smtClean="0">
              <a:latin typeface="Times New Roman" pitchFamily="18" charset="0"/>
            </a:endParaRPr>
          </a:p>
        </p:txBody>
      </p:sp>
      <p:sp>
        <p:nvSpPr>
          <p:cNvPr id="3075" name="WordArt 8"/>
          <p:cNvSpPr>
            <a:spLocks noChangeArrowheads="1" noChangeShapeType="1" noTextEdit="1"/>
          </p:cNvSpPr>
          <p:nvPr/>
        </p:nvSpPr>
        <p:spPr bwMode="auto">
          <a:xfrm>
            <a:off x="1441450" y="1628775"/>
            <a:ext cx="4000500" cy="1149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 dirty="0">
                <a:ln w="12700">
                  <a:solidFill>
                    <a:schemeClr val="hlink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Наречие</a:t>
            </a:r>
          </a:p>
        </p:txBody>
      </p:sp>
      <p:pic>
        <p:nvPicPr>
          <p:cNvPr id="3077" name="Picture 5">
            <a:hlinkClick r:id="" action="ppaction://media"/>
          </p:cNvPr>
          <p:cNvPicPr>
            <a:picLocks noRot="1" noChangeAspect="1" noChangeArrowheads="1"/>
          </p:cNvPicPr>
          <p:nvPr>
            <a:wavAudioFile r:embed="rId2" name="Записанный звук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5943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>
            <a:hlinkClick r:id="" action="ppaction://media"/>
          </p:cNvPr>
          <p:cNvPicPr>
            <a:picLocks noRot="1" noChangeAspect="1" noChangeArrowheads="1"/>
          </p:cNvPicPr>
          <p:nvPr>
            <a:wavAudioFile r:embed="rId3" name="Записанный звук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5943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7">
            <a:hlinkClick r:id="" action="ppaction://media"/>
          </p:cNvPr>
          <p:cNvPicPr>
            <a:picLocks noRot="1" noChangeAspect="1" noChangeArrowheads="1"/>
          </p:cNvPicPr>
          <p:nvPr>
            <a:wavAudioFile r:embed="rId4" name="Записанный звук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5943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77"/>
                </p:tgtEl>
              </p:cMediaNode>
            </p:audio>
            <p:audio>
              <p:cMediaNode>
                <p:cTn id="2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78"/>
                </p:tgtEl>
              </p:cMediaNode>
            </p:audio>
            <p:audio>
              <p:cMediaNode>
                <p:cTn id="2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79"/>
                </p:tgtEl>
              </p:cMediaNode>
            </p:audio>
          </p:childTnLst>
        </p:cTn>
      </p:par>
    </p:tnLst>
    <p:bldLst>
      <p:bldP spid="307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ctrTitle"/>
          </p:nvPr>
        </p:nvSpPr>
        <p:spPr bwMode="auto">
          <a:xfrm>
            <a:off x="1782698" y="471408"/>
            <a:ext cx="9282274" cy="652066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z="2800" smtClean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</a:rPr>
              <a:t>Наречиелерни</a:t>
            </a:r>
            <a:r>
              <a:rPr lang="tt-RU" sz="2800" smtClean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</a:rPr>
              <a:t>ң</a:t>
            </a:r>
            <a:r>
              <a:rPr lang="ru-RU" sz="2800" smtClean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</a:rPr>
              <a:t> б</a:t>
            </a:r>
            <a:r>
              <a:rPr lang="tt-RU" sz="2800" smtClean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</a:rPr>
              <a:t>ө</a:t>
            </a:r>
            <a:r>
              <a:rPr lang="ru-RU" sz="2800" smtClean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</a:rPr>
              <a:t>л</a:t>
            </a:r>
            <a:r>
              <a:rPr lang="tt-RU" sz="2800" smtClean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</a:rPr>
              <a:t>ү</a:t>
            </a:r>
            <a:r>
              <a:rPr lang="ru-RU" sz="2800" smtClean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</a:rPr>
              <a:t>ктери болгаш илередир уткалары</a:t>
            </a:r>
          </a:p>
        </p:txBody>
      </p:sp>
      <p:graphicFrame>
        <p:nvGraphicFramePr>
          <p:cNvPr id="4149" name="Group 53"/>
          <p:cNvGraphicFramePr>
            <a:graphicFrameLocks noGrp="1"/>
          </p:cNvGraphicFramePr>
          <p:nvPr>
            <p:ph idx="13"/>
          </p:nvPr>
        </p:nvGraphicFramePr>
        <p:xfrm>
          <a:off x="1771650" y="1092200"/>
          <a:ext cx="9302750" cy="5235385"/>
        </p:xfrm>
        <a:graphic>
          <a:graphicData uri="http://schemas.openxmlformats.org/drawingml/2006/table">
            <a:tbl>
              <a:tblPr/>
              <a:tblGrid>
                <a:gridCol w="493713"/>
                <a:gridCol w="1455737"/>
                <a:gridCol w="2717800"/>
                <a:gridCol w="1485900"/>
                <a:gridCol w="3149600"/>
              </a:tblGrid>
              <a:tr h="976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№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Наречиени</a:t>
                      </a: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ң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б</a:t>
                      </a: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ө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л</a:t>
                      </a: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ү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ктери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Илередир утказы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Домак кежиг</a:t>
                      </a: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үнү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Чижектери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9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Кылдыныг аргазыны</a:t>
                      </a:r>
                      <a:r>
                        <a:rPr kumimoji="0" lang="tt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ң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Кылдыныгны</a:t>
                      </a:r>
                      <a:r>
                        <a:rPr kumimoji="0" lang="tt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ң кандыг янзылыг, кандыг байдалдыг болуп турарын, болуп эрткенин илередир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Кылдыныг аргазыны</a:t>
                      </a:r>
                      <a:r>
                        <a:rPr kumimoji="0" lang="tt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ң байдалы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Дарга холумну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дынзыдыр (канчалдыр?)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тутту.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Үени</a:t>
                      </a:r>
                      <a:r>
                        <a:rPr kumimoji="0" lang="tt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ң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Кылдыныгны</a:t>
                      </a:r>
                      <a:r>
                        <a:rPr kumimoji="0" lang="tt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ң үезин илередир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t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Үениң байдалы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Эртен (кажан?)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сээ</a:t>
                      </a:r>
                      <a:r>
                        <a:rPr kumimoji="0" lang="tt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ң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-биле чугаалажыр мен.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Турушту</a:t>
                      </a:r>
                      <a:r>
                        <a:rPr kumimoji="0" lang="tt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ң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Кылдыныгны</a:t>
                      </a:r>
                      <a:r>
                        <a:rPr kumimoji="0" lang="tt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ң туружун, угланган азы үнген черин илередир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Турушту</a:t>
                      </a:r>
                      <a:r>
                        <a:rPr kumimoji="0" lang="tt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ң байдалы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Даштын (кайда?)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улус чугаалажы-дыр.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Хемчегни</a:t>
                      </a:r>
                      <a:r>
                        <a:rPr kumimoji="0" lang="tt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ң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Кылдыныгны</a:t>
                      </a:r>
                      <a:r>
                        <a:rPr kumimoji="0" lang="tt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ң хемчээлин, деңнелин илередир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Кылдыныг аргазыны</a:t>
                      </a:r>
                      <a:r>
                        <a:rPr kumimoji="0" lang="tt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ң байдалы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Уранмаа белекке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аажок (кайы хире?)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амыраан.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6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Чылдагаанны</a:t>
                      </a:r>
                      <a:r>
                        <a:rPr kumimoji="0" lang="tt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ң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Кылдыныгны</a:t>
                      </a:r>
                      <a:r>
                        <a:rPr kumimoji="0" lang="tt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ң чылдагаанын илередир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Чылдагаанны</a:t>
                      </a:r>
                      <a:r>
                        <a:rPr kumimoji="0" lang="tt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ң байдалы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Орай удаанымдан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(ч</a:t>
                      </a: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ү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ге? кандыг чылдагаан-биле?)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озалдап кагдым.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4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Сорулганы</a:t>
                      </a:r>
                      <a:r>
                        <a:rPr kumimoji="0" lang="tt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ң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Кылдыныгны</a:t>
                      </a:r>
                      <a:r>
                        <a:rPr kumimoji="0" lang="tt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ң сорулгазын илередир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Сорулганы</a:t>
                      </a:r>
                      <a:r>
                        <a:rPr kumimoji="0" lang="tt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ң байдалы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Кызылга </a:t>
                      </a:r>
                      <a:r>
                        <a:rPr kumimoji="0" lang="tt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өө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ренири-биле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(ч</a:t>
                      </a: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ү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ге? кандыг сорулга-биле?)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чедип келдим.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 advTm="2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ctrTitle"/>
          </p:nvPr>
        </p:nvSpPr>
        <p:spPr bwMode="auto">
          <a:xfrm>
            <a:off x="1158875" y="488429"/>
            <a:ext cx="9918700" cy="83474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z="2800" smtClean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</a:rPr>
              <a:t>Наречиелерни</a:t>
            </a:r>
            <a:r>
              <a:rPr lang="tt-RU" sz="2800" smtClean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</a:rPr>
              <a:t>ң</a:t>
            </a:r>
            <a:r>
              <a:rPr lang="ru-RU" sz="2800" smtClean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</a:rPr>
              <a:t> тургустунары</a:t>
            </a:r>
          </a:p>
        </p:txBody>
      </p:sp>
      <p:sp>
        <p:nvSpPr>
          <p:cNvPr id="5122" name="Rectangle 3"/>
          <p:cNvSpPr>
            <a:spLocks noGrp="1"/>
          </p:cNvSpPr>
          <p:nvPr>
            <p:ph type="subTitle" idx="1"/>
          </p:nvPr>
        </p:nvSpPr>
        <p:spPr>
          <a:xfrm flipV="1">
            <a:off x="10864850" y="6176963"/>
            <a:ext cx="47625" cy="68262"/>
          </a:xfrm>
        </p:spPr>
        <p:txBody>
          <a:bodyPr>
            <a:normAutofit fontScale="25000" lnSpcReduction="20000"/>
          </a:bodyPr>
          <a:lstStyle/>
          <a:p>
            <a:pPr eaLnBrk="1" hangingPunct="1">
              <a:buFont typeface="Arial" charset="0"/>
              <a:buNone/>
            </a:pPr>
            <a:endParaRPr lang="ru-RU" sz="1600" smtClean="0">
              <a:latin typeface="Times New Roman" pitchFamily="18" charset="0"/>
              <a:cs typeface="Arial" charset="0"/>
            </a:endParaRPr>
          </a:p>
        </p:txBody>
      </p:sp>
      <p:graphicFrame>
        <p:nvGraphicFramePr>
          <p:cNvPr id="5140" name="Group 20"/>
          <p:cNvGraphicFramePr>
            <a:graphicFrameLocks noGrp="1"/>
          </p:cNvGraphicFramePr>
          <p:nvPr/>
        </p:nvGraphicFramePr>
        <p:xfrm>
          <a:off x="1320800" y="1231900"/>
          <a:ext cx="9715500" cy="4809427"/>
        </p:xfrm>
        <a:graphic>
          <a:graphicData uri="http://schemas.openxmlformats.org/drawingml/2006/table">
            <a:tbl>
              <a:tblPr/>
              <a:tblGrid>
                <a:gridCol w="4857750"/>
                <a:gridCol w="4857750"/>
              </a:tblGrid>
              <a:tr h="1295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Морфологтуг арга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Чогаадылга кожумаанын дузазы-биле тургустунар,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укталган наречиелер болур.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Синтаксистиг арга</a:t>
                      </a:r>
                      <a:r>
                        <a:rPr kumimoji="0" lang="ru-RU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Укталган наречиелер болур.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6363">
                <a:tc>
                  <a:txBody>
                    <a:bodyPr/>
                    <a:lstStyle/>
                    <a:p>
                      <a:pPr marL="457200" marR="0" lvl="0" indent="-45720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AutoNum type="arabicPeriod"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-тыр, -тир, -тур, -т</a:t>
                      </a:r>
                      <a:r>
                        <a:rPr kumimoji="0" lang="tt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үр; -дыр, -дир, -дур, -дүр</a:t>
                      </a:r>
                      <a:r>
                        <a:rPr kumimoji="0" lang="tt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деп кожумактар дузазы-биле демдек адындан болгаш кылыг сөзүнден наречилер тургустунар. </a:t>
                      </a:r>
                    </a:p>
                    <a:p>
                      <a:pPr marL="457200" marR="0" lvl="0" indent="-45720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        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Чижээ: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чараш (Д.а.) + -тыр – чараштыр (Нар.)</a:t>
                      </a:r>
                    </a:p>
                    <a:p>
                      <a:pPr marL="457200" marR="0" lvl="0" indent="-45720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         эптеш (К.с.) + -тир – эптештир (Нар.)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AutoNum type="arabicPeriod"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GReverence-Oblique"/>
                          <a:cs typeface="Arial" charset="0"/>
                        </a:rPr>
                        <a:t>Ийи дɵстүң каттышканы-биле тургустунар: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GReverence-Oblique"/>
                          <a:cs typeface="Arial" charset="0"/>
                        </a:rPr>
                        <a:t>         Чижээ: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GReverence-Oblique"/>
                          <a:cs typeface="Arial" charset="0"/>
                        </a:rPr>
                        <a:t> 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GReverence-Oblique"/>
                          <a:cs typeface="Arial" charset="0"/>
                        </a:rPr>
                        <a:t>         бɵгүн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GReverence-Oblique"/>
                          <a:cs typeface="Arial" charset="0"/>
                        </a:rPr>
                        <a:t>&lt;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GReverence-Oblique"/>
                          <a:cs typeface="Arial" charset="0"/>
                        </a:rPr>
                        <a:t>бо+хүн, 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GReverence-Oblique"/>
                          <a:cs typeface="Arial" charset="0"/>
                        </a:rPr>
                        <a:t>         бертен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GReverence-Oblique"/>
                          <a:cs typeface="Arial" charset="0"/>
                        </a:rPr>
                        <a:t>&lt;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GReverence-Oblique"/>
                          <a:cs typeface="Arial" charset="0"/>
                        </a:rPr>
                        <a:t>бо+эртен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725">
                <a:tc rowSpan="2">
                  <a:txBody>
                    <a:bodyPr/>
                    <a:lstStyle/>
                    <a:p>
                      <a:pPr marL="457200" marR="0" lvl="0" indent="-45720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AutoNum type="arabicPeriod" startAt="2"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-кылаштыр, -килештир, -кулаштыр, -күлештир; -гылаштыр, -гилештир, -гулаштыр, -гүлештир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деп чогаадылга кожумактарының  </a:t>
                      </a:r>
                      <a:r>
                        <a:rPr kumimoji="0" lang="tt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дузазы-биле тургустунар.</a:t>
                      </a:r>
                    </a:p>
                    <a:p>
                      <a:pPr marL="457200" marR="0" lvl="0" indent="-45720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        Чижээ: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ыт (Ч.а.) + -кылаштыр – ыткылаштыр                   уруг (Ч.а.) + -гулаштыр – уруггулаштыр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AutoNum type="arabicPeriod" startAt="2"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GReverence-Oblique"/>
                          <a:cs typeface="Arial" charset="0"/>
                        </a:rPr>
                        <a:t>Сɵстерниң каттышканы-биле тургустунар.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GReverence-Oblique"/>
                          <a:cs typeface="Arial" charset="0"/>
                        </a:rPr>
                        <a:t>         Чижээ: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GReverence-Oblique"/>
                          <a:cs typeface="Arial" charset="0"/>
                        </a:rPr>
                        <a:t> 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GReverence-Oblique"/>
                          <a:cs typeface="Arial" charset="0"/>
                        </a:rPr>
                        <a:t>         кара ɵжегээр, эртен эрте, ол-ла хевээр.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26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GReverence-Oblique"/>
                          <a:cs typeface="Arial" charset="0"/>
                        </a:rPr>
                        <a:t>3.      Удур уткалыг наречилер: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GReverence-Oblique"/>
                          <a:cs typeface="Arial" charset="0"/>
                        </a:rPr>
                        <a:t>       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GReverence-Oblique"/>
                          <a:cs typeface="Arial" charset="0"/>
                        </a:rPr>
                        <a:t>Чижээ: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GReverence-Oblique"/>
                          <a:cs typeface="Arial" charset="0"/>
                        </a:rPr>
                        <a:t>ишкээр-дашкаар, ында-мында, оон-моон, ɵрү-куду.</a:t>
                      </a:r>
                    </a:p>
                    <a:p>
                      <a:pPr marL="457200" marR="0" lvl="0" indent="-45720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 advTm="2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ctrTitle"/>
          </p:nvPr>
        </p:nvSpPr>
        <p:spPr bwMode="auto">
          <a:xfrm>
            <a:off x="1248213" y="2022167"/>
            <a:ext cx="9774500" cy="1576189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ru-RU" sz="2400" smtClean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ru-RU" sz="2400" smtClean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400" smtClean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ru-RU" sz="2400" smtClean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400" smtClean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</a:rPr>
              <a:t>Мергежилге 306. Арын 151. </a:t>
            </a:r>
            <a:br>
              <a:rPr lang="ru-RU" sz="2400" smtClean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800" b="0" smtClean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</a:rPr>
              <a:t>Домактарда наречиелерни болгаш оларны</a:t>
            </a:r>
            <a:r>
              <a:rPr lang="tt-RU" sz="2800" b="0" smtClean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</a:rPr>
              <a:t>ң</a:t>
            </a:r>
            <a:r>
              <a:rPr lang="ru-RU" sz="2800" b="0" smtClean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</a:rPr>
              <a:t> хамааржып чоруур с</a:t>
            </a:r>
            <a:r>
              <a:rPr lang="tt-RU" sz="2800" b="0" smtClean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</a:rPr>
              <a:t>ө</a:t>
            </a:r>
            <a:r>
              <a:rPr lang="ru-RU" sz="2800" b="0" smtClean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</a:rPr>
              <a:t>стерин тыпкаш, ушта бижиир, наречиелерни</a:t>
            </a:r>
            <a:r>
              <a:rPr lang="tt-RU" sz="2800" b="0" smtClean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</a:rPr>
              <a:t>ң</a:t>
            </a:r>
            <a:r>
              <a:rPr lang="ru-RU" sz="2800" b="0" smtClean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</a:rPr>
              <a:t> уткаларын тайылбырлаар.</a:t>
            </a:r>
          </a:p>
        </p:txBody>
      </p:sp>
      <p:sp>
        <p:nvSpPr>
          <p:cNvPr id="6146" name="Rectangle 3"/>
          <p:cNvSpPr>
            <a:spLocks noGrp="1"/>
          </p:cNvSpPr>
          <p:nvPr>
            <p:ph type="subTitle" idx="1"/>
          </p:nvPr>
        </p:nvSpPr>
        <p:spPr>
          <a:xfrm>
            <a:off x="1524000" y="1878013"/>
            <a:ext cx="9736138" cy="3175000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ru-RU" sz="2400" b="1" smtClean="0">
              <a:latin typeface="Times New Roman" pitchFamily="18" charset="0"/>
            </a:endParaRPr>
          </a:p>
          <a:p>
            <a:pPr algn="ctr" eaLnBrk="1" hangingPunct="1">
              <a:buFont typeface="Arial" charset="0"/>
              <a:buNone/>
            </a:pPr>
            <a:endParaRPr lang="ru-RU" sz="2400" b="1" smtClean="0">
              <a:latin typeface="Times New Roman" pitchFamily="18" charset="0"/>
            </a:endParaRPr>
          </a:p>
        </p:txBody>
      </p:sp>
    </p:spTree>
  </p:cSld>
  <p:clrMapOvr>
    <a:masterClrMapping/>
  </p:clrMapOvr>
  <p:transition spd="slow" advTm="2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ctrTitle"/>
          </p:nvPr>
        </p:nvSpPr>
        <p:spPr bwMode="auto">
          <a:xfrm>
            <a:off x="1287463" y="704850"/>
            <a:ext cx="9790112" cy="855663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ru-RU" sz="2800" b="0" smtClean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</a:rPr>
              <a:t>Бердинген наречиелерни</a:t>
            </a:r>
            <a:r>
              <a:rPr lang="tt-RU" sz="2800" b="0" smtClean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</a:rPr>
              <a:t>ң</a:t>
            </a:r>
            <a:r>
              <a:rPr lang="ru-RU" sz="2800" b="0" smtClean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</a:rPr>
              <a:t> б</a:t>
            </a:r>
            <a:r>
              <a:rPr lang="tt-RU" sz="2800" b="0" smtClean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</a:rPr>
              <a:t>ө</a:t>
            </a:r>
            <a:r>
              <a:rPr lang="ru-RU" sz="2800" b="0" smtClean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</a:rPr>
              <a:t>л</a:t>
            </a:r>
            <a:r>
              <a:rPr lang="tt-RU" sz="2800" b="0" smtClean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</a:rPr>
              <a:t>үктерин тодарадың</a:t>
            </a:r>
            <a:r>
              <a:rPr lang="ru-RU" sz="2800" b="0" smtClean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</a:rPr>
              <a:t>ар. </a:t>
            </a:r>
            <a:br>
              <a:rPr lang="ru-RU" sz="2800" b="0" smtClean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</a:rPr>
            </a:br>
            <a:endParaRPr lang="ru-RU" sz="2800" b="0" smtClean="0">
              <a:ln>
                <a:noFill/>
              </a:ln>
              <a:latin typeface="Times New Roman" pitchFamily="18" charset="0"/>
            </a:endParaRPr>
          </a:p>
        </p:txBody>
      </p:sp>
      <p:sp>
        <p:nvSpPr>
          <p:cNvPr id="7170" name="Rectangle 3"/>
          <p:cNvSpPr>
            <a:spLocks noGrp="1"/>
          </p:cNvSpPr>
          <p:nvPr>
            <p:ph type="subTitle" idx="1"/>
          </p:nvPr>
        </p:nvSpPr>
        <p:spPr>
          <a:xfrm>
            <a:off x="-466725" y="5634038"/>
            <a:ext cx="101600" cy="149225"/>
          </a:xfrm>
        </p:spPr>
        <p:txBody>
          <a:bodyPr>
            <a:normAutofit fontScale="25000" lnSpcReduction="20000"/>
          </a:bodyPr>
          <a:lstStyle/>
          <a:p>
            <a:pPr lvl="4" eaLnBrk="1" hangingPunct="1">
              <a:lnSpc>
                <a:spcPct val="70000"/>
              </a:lnSpc>
            </a:pPr>
            <a:endParaRPr lang="ru-RU" sz="800" smtClean="0"/>
          </a:p>
        </p:txBody>
      </p:sp>
      <p:graphicFrame>
        <p:nvGraphicFramePr>
          <p:cNvPr id="8241" name="Group 49"/>
          <p:cNvGraphicFramePr>
            <a:graphicFrameLocks noGrp="1"/>
          </p:cNvGraphicFramePr>
          <p:nvPr/>
        </p:nvGraphicFramePr>
        <p:xfrm>
          <a:off x="3060700" y="1346200"/>
          <a:ext cx="7099300" cy="4791076"/>
        </p:xfrm>
        <a:graphic>
          <a:graphicData uri="http://schemas.openxmlformats.org/drawingml/2006/table">
            <a:tbl>
              <a:tblPr/>
              <a:tblGrid>
                <a:gridCol w="2730500"/>
                <a:gridCol w="4368800"/>
              </a:tblGrid>
              <a:tr h="727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GReverence-Oblique"/>
                        </a:rPr>
                        <a:t>даңгаар эртен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GReverence-Oblique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72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GReverence-Oblique"/>
                        </a:rPr>
                        <a:t>аъткылаштыр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GReverence-Oblique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8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GReverence-Oblique"/>
                        </a:rPr>
                        <a:t>чалгаазы-биле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GReverence-Oblique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GReverence-Oblique"/>
                        </a:rPr>
                        <a:t>дыңзыдыр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GReverence-Oblique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29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GReverence-Oblique"/>
                        </a:rPr>
                        <a:t>бурт-сарт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GReverence-Oblique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GReverence-Oblique"/>
                        </a:rPr>
                        <a:t>катап-катап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GReverence-Oblique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43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GReverence-Oblique"/>
                        </a:rPr>
                        <a:t>чараш кылдыр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GReverence-Oblique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 advTm="2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8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ctrTitle"/>
          </p:nvPr>
        </p:nvSpPr>
        <p:spPr bwMode="auto">
          <a:xfrm>
            <a:off x="1036601" y="1334820"/>
            <a:ext cx="4857011" cy="1749628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z="3200" smtClean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</a:rPr>
              <a:t>Онаалга</a:t>
            </a:r>
          </a:p>
        </p:txBody>
      </p:sp>
      <p:sp>
        <p:nvSpPr>
          <p:cNvPr id="8194" name="Rectangle 3"/>
          <p:cNvSpPr>
            <a:spLocks noGrp="1"/>
          </p:cNvSpPr>
          <p:nvPr>
            <p:ph type="subTitle" idx="1"/>
          </p:nvPr>
        </p:nvSpPr>
        <p:spPr>
          <a:xfrm>
            <a:off x="6632575" y="1825625"/>
            <a:ext cx="4445000" cy="1897063"/>
          </a:xfrm>
        </p:spPr>
        <p:txBody>
          <a:bodyPr>
            <a:normAutofit lnSpcReduction="10000"/>
          </a:bodyPr>
          <a:lstStyle/>
          <a:p>
            <a:pPr eaLnBrk="1" hangingPunct="1">
              <a:buFont typeface="Arial" charset="0"/>
              <a:buNone/>
            </a:pPr>
            <a:r>
              <a:rPr lang="ru-RU" sz="2400" smtClean="0">
                <a:latin typeface="Times New Roman" pitchFamily="18" charset="0"/>
              </a:rPr>
              <a:t>   Бердинген наречиелер-биле кыска с</a:t>
            </a:r>
            <a:r>
              <a:rPr lang="tt-RU" sz="2200" smtClean="0">
                <a:latin typeface="Times New Roman" pitchFamily="18" charset="0"/>
                <a:cs typeface="Arial" charset="0"/>
              </a:rPr>
              <a:t>ө</a:t>
            </a:r>
            <a:r>
              <a:rPr lang="ru-RU" sz="2400" smtClean="0">
                <a:latin typeface="Times New Roman" pitchFamily="18" charset="0"/>
              </a:rPr>
              <a:t>з</a:t>
            </a:r>
            <a:r>
              <a:rPr lang="tt-RU" sz="2000" smtClean="0">
                <a:latin typeface="Times New Roman" pitchFamily="18" charset="0"/>
                <a:cs typeface="Arial" charset="0"/>
              </a:rPr>
              <a:t>ү</a:t>
            </a:r>
            <a:r>
              <a:rPr lang="ru-RU" sz="2400" smtClean="0">
                <a:latin typeface="Times New Roman" pitchFamily="18" charset="0"/>
              </a:rPr>
              <a:t>глелден тургузу</a:t>
            </a:r>
            <a:r>
              <a:rPr lang="tt-RU" sz="2400" smtClean="0">
                <a:latin typeface="Times New Roman" pitchFamily="18" charset="0"/>
              </a:rPr>
              <a:t>ңар, аттан чогаадыңар: </a:t>
            </a:r>
            <a:r>
              <a:rPr lang="tt-RU" sz="2400" b="1" smtClean="0">
                <a:latin typeface="Times New Roman" pitchFamily="18" charset="0"/>
              </a:rPr>
              <a:t>бир катап, чайын, шаанда, күскээр, доп-дораан.</a:t>
            </a:r>
            <a:endParaRPr lang="ru-RU" sz="2400" b="1" smtClean="0">
              <a:latin typeface="Times New Roman" pitchFamily="18" charset="0"/>
            </a:endParaRPr>
          </a:p>
        </p:txBody>
      </p:sp>
    </p:spTree>
  </p:cSld>
  <p:clrMapOvr>
    <a:masterClrMapping/>
  </p:clrMapOvr>
  <p:transition spd="slow" advTm="2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1705</TotalTime>
  <Words>412</Words>
  <Application>Microsoft Office PowerPoint</Application>
  <PresentationFormat>Произвольный</PresentationFormat>
  <Paragraphs>72</Paragraphs>
  <Slides>7</Slides>
  <Notes>0</Notes>
  <HiddenSlides>0</HiddenSlides>
  <MMClips>3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Аспект</vt:lpstr>
      <vt:lpstr>  Тыва дыл. 10 класс.  Наречие </vt:lpstr>
      <vt:lpstr>Слайд 2</vt:lpstr>
      <vt:lpstr>Наречиелерниң бөлүктери болгаш илередир уткалары</vt:lpstr>
      <vt:lpstr>Наречиелерниң тургустунары</vt:lpstr>
      <vt:lpstr>  Мергежилге 306. Арын 151.  Домактарда наречиелерни болгаш оларның хамааржып чоруур сөстерин тыпкаш, ушта бижиир, наречиелерниң уткаларын тайылбырлаар.</vt:lpstr>
      <vt:lpstr>Бердинген наречиелерниң бөлүктерин тодарадыңар.  </vt:lpstr>
      <vt:lpstr>Онаалга</vt:lpstr>
    </vt:vector>
  </TitlesOfParts>
  <Manager>Полшкова Виктория Валерьяновна</Manager>
  <Company>МАОУ ДО ЦРТДиЮКаменского района Пензенской области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Книга</dc:title>
  <dc:subject>литература, книги</dc:subject>
  <dc:creator>Viktoriya Polshkova</dc:creator>
  <cp:keywords>литература;шаблон по литературе;книга</cp:keywords>
  <cp:lastModifiedBy>Пользователь Windows</cp:lastModifiedBy>
  <cp:revision>90</cp:revision>
  <dcterms:created xsi:type="dcterms:W3CDTF">2016-11-15T09:14:47Z</dcterms:created>
  <dcterms:modified xsi:type="dcterms:W3CDTF">2020-04-04T04:24:17Z</dcterms:modified>
</cp:coreProperties>
</file>