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59" r:id="rId3"/>
    <p:sldId id="261" r:id="rId4"/>
    <p:sldId id="260" r:id="rId5"/>
    <p:sldId id="258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CC"/>
    <a:srgbClr val="CC0099"/>
    <a:srgbClr val="3333FF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78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32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84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89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1" r:id="rId12"/>
    <p:sldLayoutId id="2147483662" r:id="rId13"/>
    <p:sldLayoutId id="2147483663" r:id="rId14"/>
    <p:sldLayoutId id="2147483664" r:id="rId15"/>
    <p:sldLayoutId id="2147483666" r:id="rId16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4500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6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FF0000"/>
                </a:solidFill>
              </a:rPr>
              <a:t> </a:t>
            </a:r>
            <a:r>
              <a:rPr lang="ru-RU" altLang="ru-RU" sz="4400" dirty="0" err="1" smtClean="0">
                <a:solidFill>
                  <a:srgbClr val="FF0000"/>
                </a:solidFill>
              </a:rPr>
              <a:t>Кылыг</a:t>
            </a:r>
            <a:r>
              <a:rPr lang="ru-RU" altLang="ru-RU" sz="4400" dirty="0" smtClean="0">
                <a:solidFill>
                  <a:srgbClr val="FF0000"/>
                </a:solidFill>
              </a:rPr>
              <a:t>                                           </a:t>
            </a:r>
            <a:r>
              <a:rPr lang="ru-RU" altLang="ru-RU" sz="4400" dirty="0" err="1" smtClean="0">
                <a:solidFill>
                  <a:srgbClr val="FF0000"/>
                </a:solidFill>
              </a:rPr>
              <a:t>сөзүнү</a:t>
            </a:r>
            <a:r>
              <a:rPr lang="tt-RU" altLang="ru-RU" sz="4400" dirty="0" smtClean="0">
                <a:solidFill>
                  <a:srgbClr val="FF0000"/>
                </a:solidFill>
              </a:rPr>
              <a:t>ң</a:t>
            </a:r>
            <a:r>
              <a:rPr lang="ru-RU" altLang="ru-RU" sz="4400" dirty="0" smtClean="0">
                <a:solidFill>
                  <a:srgbClr val="FF0000"/>
                </a:solidFill>
              </a:rPr>
              <a:t> </a:t>
            </a:r>
            <a:r>
              <a:rPr lang="ru-RU" altLang="ru-RU" sz="4400" dirty="0" err="1" smtClean="0">
                <a:solidFill>
                  <a:srgbClr val="FF0000"/>
                </a:solidFill>
              </a:rPr>
              <a:t>наклонениелери</a:t>
            </a:r>
            <a:r>
              <a:rPr lang="ru-RU" altLang="ru-RU" sz="4400" dirty="0" smtClean="0">
                <a:solidFill>
                  <a:srgbClr val="FF0000"/>
                </a:solidFill>
              </a:rPr>
              <a:t> </a:t>
            </a:r>
            <a: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2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04874" y="4943475"/>
            <a:ext cx="788196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Шуй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ортумак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школазының тыва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дыл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чогаал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башкызы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Хертек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Айлаңмаа Очуровна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536"/>
            <a:ext cx="2008709" cy="17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196611" y="526991"/>
            <a:ext cx="496767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tt-RU" altLang="ru-RU" sz="2400" b="1" dirty="0" smtClean="0">
                <a:solidFill>
                  <a:srgbClr val="CC0099"/>
                </a:solidFill>
                <a:latin typeface="+mn-lt"/>
                <a:ea typeface="Microsoft YaHei" pitchFamily="34" charset="-122"/>
                <a:cs typeface="Arial" charset="0"/>
              </a:rPr>
              <a:t>КЫЛЫГ СӨЗҮҢ ХЕВИРЛЕРИ</a:t>
            </a:r>
            <a:endParaRPr lang="ru-RU" altLang="ru-RU" sz="2400" b="1" dirty="0">
              <a:solidFill>
                <a:srgbClr val="CC0099"/>
              </a:solidFill>
              <a:latin typeface="+mn-lt"/>
              <a:ea typeface="Microsoft YaHei" pitchFamily="34" charset="-122"/>
              <a:cs typeface="Arial" charset="0"/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849308" y="1165510"/>
            <a:ext cx="473516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tt-RU" altLang="ru-RU" sz="2000" b="1" dirty="0" smtClean="0">
                <a:solidFill>
                  <a:srgbClr val="3333FF"/>
                </a:solidFill>
                <a:latin typeface="+mn-lt"/>
                <a:ea typeface="Microsoft YaHei" pitchFamily="34" charset="-122"/>
                <a:cs typeface="Arial" charset="0"/>
              </a:rPr>
              <a:t>1. НАКЛОНЕНИЕЛЕР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tt-RU" altLang="ru-RU" sz="2000" b="1" dirty="0" smtClean="0">
                <a:solidFill>
                  <a:srgbClr val="3333FF"/>
                </a:solidFill>
                <a:latin typeface="+mn-lt"/>
                <a:ea typeface="Microsoft YaHei" pitchFamily="34" charset="-122"/>
                <a:cs typeface="Arial" charset="0"/>
              </a:rPr>
              <a:t>2.ПРИЧАСТИЕЛЕР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tt-RU" altLang="ru-RU" sz="2000" b="1" dirty="0" smtClean="0">
                <a:solidFill>
                  <a:srgbClr val="3333FF"/>
                </a:solidFill>
                <a:latin typeface="+mn-lt"/>
                <a:ea typeface="Microsoft YaHei" pitchFamily="34" charset="-122"/>
                <a:cs typeface="Arial" charset="0"/>
              </a:rPr>
              <a:t>3. ДЕЕПРИЧАСТИЕЛЕР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tt-RU" altLang="ru-RU" sz="2000" b="1" dirty="0" smtClean="0">
                <a:solidFill>
                  <a:srgbClr val="3333FF"/>
                </a:solidFill>
                <a:latin typeface="+mn-lt"/>
                <a:ea typeface="Microsoft YaHei" pitchFamily="34" charset="-122"/>
                <a:cs typeface="Arial" charset="0"/>
              </a:rPr>
              <a:t>4. ЗАЛОГТАР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tt-RU" altLang="ru-RU" sz="2000" b="1" dirty="0" smtClean="0">
                <a:solidFill>
                  <a:srgbClr val="3333FF"/>
                </a:solidFill>
                <a:latin typeface="+mn-lt"/>
                <a:ea typeface="Microsoft YaHei" pitchFamily="34" charset="-122"/>
                <a:cs typeface="Arial" charset="0"/>
              </a:rPr>
              <a:t>5.ВИДТЕР</a:t>
            </a:r>
            <a:endParaRPr lang="ru-RU" altLang="ru-RU" sz="2000" b="1" dirty="0">
              <a:solidFill>
                <a:srgbClr val="3333FF"/>
              </a:solidFill>
              <a:latin typeface="+mn-lt"/>
              <a:ea typeface="Microsoft YaHei" pitchFamily="34" charset="-122"/>
              <a:cs typeface="Arial" charset="0"/>
            </a:endParaRP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259633" y="3443876"/>
            <a:ext cx="71287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tt-RU" altLang="ru-RU" sz="2400" b="1" dirty="0" smtClean="0">
                <a:solidFill>
                  <a:srgbClr val="3333FF"/>
                </a:solidFill>
                <a:latin typeface="+mn-lt"/>
                <a:ea typeface="Microsoft YaHei" pitchFamily="34" charset="-122"/>
                <a:cs typeface="Arial" charset="0"/>
              </a:rPr>
              <a:t>    Наклонение дээрге кылдыныгның херек кырында боттанган  азы боттанмаанынга чугаалап турар кижиниң хамаарылгазын илередир кылыг сөзүнүң бир хевири болур.</a:t>
            </a:r>
            <a:endParaRPr lang="ru-RU" altLang="ru-RU" sz="2400" b="1" dirty="0">
              <a:solidFill>
                <a:srgbClr val="3333FF"/>
              </a:solidFill>
              <a:latin typeface="+mn-lt"/>
              <a:ea typeface="Microsoft YaHei" pitchFamily="34" charset="-122"/>
              <a:cs typeface="Arial" charset="0"/>
            </a:endParaRPr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51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842"/>
    </mc:Choice>
    <mc:Fallback>
      <p:transition spd="slow" advTm="36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536"/>
            <a:ext cx="2008709" cy="17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196611" y="702938"/>
            <a:ext cx="496767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tt-RU" altLang="ru-RU" sz="2400" b="1" dirty="0" smtClean="0">
                <a:solidFill>
                  <a:srgbClr val="CC0099"/>
                </a:solidFill>
                <a:latin typeface="+mn-lt"/>
                <a:ea typeface="Microsoft YaHei" pitchFamily="34" charset="-122"/>
                <a:cs typeface="Arial" charset="0"/>
              </a:rPr>
              <a:t>Кылыг сөзүнүң наклонениелери</a:t>
            </a:r>
            <a:endParaRPr lang="ru-RU" altLang="ru-RU" sz="2400" b="1" dirty="0">
              <a:solidFill>
                <a:srgbClr val="CC0099"/>
              </a:solidFill>
              <a:latin typeface="+mn-lt"/>
              <a:ea typeface="Microsoft YaHei" pitchFamily="34" charset="-122"/>
              <a:cs typeface="Arial" charset="0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1043608" y="1700808"/>
            <a:ext cx="7272808" cy="34716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Pct val="95000"/>
              <a:buFont typeface="Wingdings 2"/>
              <a:buChar char=""/>
              <a:tabLst/>
              <a:defRPr/>
            </a:pPr>
            <a:endParaRPr kumimoji="0" lang="tt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Pct val="95000"/>
              <a:buFont typeface="Wingdings 2"/>
              <a:buNone/>
              <a:tabLst/>
              <a:defRPr/>
            </a:pPr>
            <a:r>
              <a:rPr kumimoji="0" lang="tt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Pct val="95000"/>
              <a:buFont typeface="Wingdings 2"/>
              <a:buNone/>
              <a:tabLst/>
              <a:defRPr/>
            </a:pPr>
            <a:r>
              <a:rPr kumimoji="0" lang="tt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1) Болуушкун                2)Дужаал                3) Даар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Pct val="95000"/>
              <a:buFont typeface="Wingdings 2"/>
              <a:buNone/>
              <a:tabLst/>
              <a:defRPr/>
            </a:pPr>
            <a:endParaRPr kumimoji="0" lang="tt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Pct val="95000"/>
              <a:buFont typeface="Wingdings 2"/>
              <a:buNone/>
              <a:tabLst/>
              <a:defRPr/>
            </a:pPr>
            <a:r>
              <a:rPr kumimoji="0" lang="tt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Pct val="95000"/>
              <a:buFont typeface="Wingdings 2"/>
              <a:buNone/>
              <a:tabLst/>
              <a:defRPr/>
            </a:pPr>
            <a:r>
              <a:rPr kumimoji="0" lang="tt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     4)  Чөпшээрел               5) Кызыгаарлаар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Pct val="95000"/>
              <a:buFont typeface="Wingdings 2"/>
              <a:buNone/>
              <a:tabLst/>
              <a:defRPr/>
            </a:pPr>
            <a:r>
              <a:rPr kumimoji="0" lang="tt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</a:t>
            </a:r>
            <a:endParaRPr kumimoji="0" lang="tt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Pct val="95000"/>
              <a:buFont typeface="Wingdings 2"/>
              <a:buNone/>
              <a:tabLst/>
              <a:defRPr/>
            </a:pPr>
            <a:r>
              <a:rPr kumimoji="0" lang="tt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Pct val="95000"/>
              <a:buFont typeface="Wingdings 2"/>
              <a:buNone/>
              <a:tabLst/>
              <a:defRPr/>
            </a:pPr>
            <a:r>
              <a:rPr lang="tt-RU" sz="2400" b="1" i="1" dirty="0">
                <a:solidFill>
                  <a:srgbClr val="CC0099"/>
                </a:solidFill>
                <a:latin typeface="Constantia"/>
              </a:rPr>
              <a:t> </a:t>
            </a:r>
            <a:r>
              <a:rPr lang="tt-RU" sz="2400" b="1" i="1" dirty="0" smtClean="0">
                <a:solidFill>
                  <a:srgbClr val="CC0099"/>
                </a:solidFill>
                <a:latin typeface="Constantia"/>
              </a:rPr>
              <a:t>         </a:t>
            </a:r>
            <a:r>
              <a:rPr kumimoji="0" lang="tt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Наклоненилер </a:t>
            </a:r>
            <a:r>
              <a:rPr kumimoji="0" lang="tt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арыннарга</a:t>
            </a:r>
            <a:r>
              <a:rPr kumimoji="0" lang="tt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tt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саннарга</a:t>
            </a:r>
            <a:r>
              <a:rPr kumimoji="0" lang="tt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өскерлип чоруур,</a:t>
            </a:r>
            <a:r>
              <a:rPr lang="ru-RU" sz="3600" b="1" i="1" dirty="0">
                <a:solidFill>
                  <a:srgbClr val="CC0099"/>
                </a:solidFill>
                <a:latin typeface="Constantia"/>
              </a:rPr>
              <a:t> </a:t>
            </a:r>
            <a:r>
              <a:rPr kumimoji="0" lang="tt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чүгле болуушкун наклонениези </a:t>
            </a:r>
            <a:r>
              <a:rPr kumimoji="0" lang="tt-RU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үелерге</a:t>
            </a:r>
            <a:r>
              <a:rPr kumimoji="0" lang="tt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өскерлир.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96611" y="1340768"/>
            <a:ext cx="2231373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27984" y="134076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1340768"/>
            <a:ext cx="19442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843808" y="1340768"/>
            <a:ext cx="158417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27984" y="1340768"/>
            <a:ext cx="151216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узел 16"/>
          <p:cNvSpPr/>
          <p:nvPr/>
        </p:nvSpPr>
        <p:spPr>
          <a:xfrm>
            <a:off x="4313684" y="1304764"/>
            <a:ext cx="228600" cy="7200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51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824"/>
    </mc:Choice>
    <mc:Fallback>
      <p:transition spd="slow" advTm="23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536"/>
            <a:ext cx="2008709" cy="17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375308"/>
              </p:ext>
            </p:extLst>
          </p:nvPr>
        </p:nvGraphicFramePr>
        <p:xfrm>
          <a:off x="-1" y="0"/>
          <a:ext cx="9144001" cy="6981185"/>
        </p:xfrm>
        <a:graphic>
          <a:graphicData uri="http://schemas.openxmlformats.org/drawingml/2006/table">
            <a:tbl>
              <a:tblPr firstRow="1" bandRow="1"/>
              <a:tblGrid>
                <a:gridCol w="403388"/>
                <a:gridCol w="1360301"/>
                <a:gridCol w="2592288"/>
                <a:gridCol w="1800200"/>
                <a:gridCol w="2987824"/>
              </a:tblGrid>
              <a:tr h="696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dirty="0" err="1" smtClean="0"/>
                        <a:t>Наклонениелер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dirty="0" err="1" smtClean="0"/>
                        <a:t>Тайылбыры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ru-RU" dirty="0" err="1" smtClean="0"/>
                        <a:t>Кожумактары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tt-RU" dirty="0" smtClean="0"/>
                        <a:t>Чижээ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</a:tr>
              <a:tr h="1248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1" dirty="0" err="1" smtClean="0"/>
                        <a:t>Болуушкун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наклонениези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1" dirty="0" err="1" smtClean="0"/>
                        <a:t>Херек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кырында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болган</a:t>
                      </a:r>
                      <a:r>
                        <a:rPr lang="ru-RU" sz="1400" b="1" baseline="0" dirty="0" smtClean="0"/>
                        <a:t>, </a:t>
                      </a:r>
                      <a:r>
                        <a:rPr lang="ru-RU" sz="1400" b="1" baseline="0" dirty="0" err="1" smtClean="0"/>
                        <a:t>болуп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турар</a:t>
                      </a:r>
                      <a:r>
                        <a:rPr lang="ru-RU" sz="1400" b="1" baseline="0" dirty="0" smtClean="0"/>
                        <a:t> азы </a:t>
                      </a:r>
                      <a:r>
                        <a:rPr lang="ru-RU" sz="1400" b="1" baseline="0" dirty="0" err="1" smtClean="0"/>
                        <a:t>болур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кылдыныгны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илередир</a:t>
                      </a:r>
                      <a:r>
                        <a:rPr lang="ru-RU" sz="1400" b="1" baseline="0" dirty="0" smtClean="0"/>
                        <a:t>.</a:t>
                      </a:r>
                    </a:p>
                    <a:p>
                      <a:endParaRPr lang="ru-RU" sz="1400" b="1" baseline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tt-RU" sz="1400" b="1" i="0" dirty="0" smtClean="0"/>
                        <a:t>: -ды/... -ты/...-ган/-ген/... -чык/...-жык/</a:t>
                      </a:r>
                      <a:r>
                        <a:rPr lang="tt-RU" sz="1400" b="1" i="0" baseline="0" dirty="0" smtClean="0"/>
                        <a:t>-а/-ы/-у/-ү/-и/-е/-дыр...-ар/...-галак/-гелек/</a:t>
                      </a:r>
                      <a:endParaRPr lang="tt-RU" sz="1400" b="1" i="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1" dirty="0" smtClean="0"/>
                        <a:t>1)</a:t>
                      </a:r>
                      <a:r>
                        <a:rPr lang="ru-RU" sz="1400" b="1" dirty="0" err="1" smtClean="0"/>
                        <a:t>Чолаачы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i="1" dirty="0" err="1" smtClean="0"/>
                        <a:t>чычаан</a:t>
                      </a:r>
                      <a:r>
                        <a:rPr lang="ru-RU" sz="1400" b="1" i="1" baseline="0" dirty="0" smtClean="0"/>
                        <a:t> </a:t>
                      </a:r>
                      <a:r>
                        <a:rPr lang="ru-RU" sz="1400" b="1" i="1" baseline="0" dirty="0" err="1" smtClean="0"/>
                        <a:t>мунган</a:t>
                      </a:r>
                      <a:r>
                        <a:rPr lang="ru-RU" sz="1400" b="1" i="1" baseline="0" dirty="0" smtClean="0"/>
                        <a:t>.</a:t>
                      </a:r>
                    </a:p>
                    <a:p>
                      <a:r>
                        <a:rPr lang="ru-RU" sz="1400" b="1" baseline="0" dirty="0" smtClean="0"/>
                        <a:t>2)</a:t>
                      </a:r>
                      <a:r>
                        <a:rPr lang="ru-RU" sz="1400" b="1" baseline="0" dirty="0" err="1" smtClean="0"/>
                        <a:t>Чолаачы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i="1" baseline="0" dirty="0" err="1" smtClean="0"/>
                        <a:t>чычаан</a:t>
                      </a:r>
                      <a:r>
                        <a:rPr lang="ru-RU" sz="1400" b="1" i="1" baseline="0" dirty="0" smtClean="0"/>
                        <a:t> </a:t>
                      </a:r>
                      <a:r>
                        <a:rPr lang="ru-RU" sz="1400" b="1" i="1" baseline="0" dirty="0" err="1" smtClean="0"/>
                        <a:t>мунуп</a:t>
                      </a:r>
                      <a:r>
                        <a:rPr lang="ru-RU" sz="1400" b="1" i="1" baseline="0" dirty="0" smtClean="0"/>
                        <a:t> </a:t>
                      </a:r>
                      <a:r>
                        <a:rPr lang="ru-RU" sz="1400" b="1" i="1" baseline="0" dirty="0" err="1" smtClean="0"/>
                        <a:t>чор</a:t>
                      </a:r>
                      <a:r>
                        <a:rPr lang="ru-RU" sz="1400" b="1" i="1" baseline="0" dirty="0" smtClean="0"/>
                        <a:t>. </a:t>
                      </a:r>
                    </a:p>
                    <a:p>
                      <a:r>
                        <a:rPr lang="ru-RU" sz="1400" b="1" baseline="0" dirty="0" smtClean="0"/>
                        <a:t>3)</a:t>
                      </a:r>
                      <a:r>
                        <a:rPr lang="ru-RU" sz="1400" b="1" baseline="0" dirty="0" err="1" smtClean="0"/>
                        <a:t>Чолаачы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i="0" baseline="0" dirty="0" err="1" smtClean="0"/>
                        <a:t>чычаан</a:t>
                      </a:r>
                      <a:r>
                        <a:rPr lang="ru-RU" sz="1400" b="1" i="0" baseline="0" dirty="0" smtClean="0"/>
                        <a:t> </a:t>
                      </a:r>
                      <a:r>
                        <a:rPr lang="ru-RU" sz="1400" b="1" i="0" baseline="0" dirty="0" err="1" smtClean="0"/>
                        <a:t>мунар</a:t>
                      </a:r>
                      <a:r>
                        <a:rPr lang="ru-RU" sz="1400" b="1" i="0" baseline="0" dirty="0" smtClean="0"/>
                        <a:t>.</a:t>
                      </a:r>
                      <a:endParaRPr lang="ru-RU" sz="1400" b="1" i="0" dirty="0" smtClean="0"/>
                    </a:p>
                    <a:p>
                      <a:endParaRPr lang="ru-RU" sz="1400" b="1" i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</a:tr>
              <a:tr h="1028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1" dirty="0" err="1" smtClean="0"/>
                        <a:t>Дужаал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наклонениези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1" dirty="0" err="1" smtClean="0"/>
                        <a:t>Кылдыныг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боттандырар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дугайында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дужаал</a:t>
                      </a:r>
                      <a:r>
                        <a:rPr lang="ru-RU" sz="1400" b="1" dirty="0" smtClean="0"/>
                        <a:t> (</a:t>
                      </a:r>
                      <a:r>
                        <a:rPr lang="ru-RU" sz="1400" b="1" dirty="0" err="1" smtClean="0"/>
                        <a:t>айтыышкын</a:t>
                      </a:r>
                      <a:r>
                        <a:rPr lang="ru-RU" sz="1400" b="1" dirty="0" smtClean="0"/>
                        <a:t>)азы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дилег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илередир</a:t>
                      </a:r>
                      <a:r>
                        <a:rPr lang="ru-RU" sz="1400" b="1" baseline="0" dirty="0" smtClean="0"/>
                        <a:t>.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tt-RU" sz="1400" b="1" i="1" dirty="0" smtClean="0"/>
                        <a:t>-айн/-эйн/-ыңар/-иңер/-зын/-зин/-ам/-эм</a:t>
                      </a:r>
                      <a:endParaRPr lang="ru-RU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Эжиинер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i="1" dirty="0" err="1" smtClean="0"/>
                        <a:t>хаап</a:t>
                      </a:r>
                      <a:r>
                        <a:rPr lang="ru-RU" sz="1400" b="1" i="1" dirty="0" smtClean="0"/>
                        <a:t> </a:t>
                      </a:r>
                      <a:r>
                        <a:rPr lang="ru-RU" sz="1400" b="1" i="1" dirty="0" err="1" smtClean="0"/>
                        <a:t>алынар</a:t>
                      </a:r>
                      <a:endParaRPr lang="ru-RU" sz="1400" b="1" i="1" dirty="0" smtClean="0"/>
                    </a:p>
                    <a:p>
                      <a:endParaRPr lang="ru-RU" sz="1400" b="1" i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</a:tr>
              <a:tr h="1446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1" dirty="0" err="1" smtClean="0"/>
                        <a:t>Даар</a:t>
                      </a:r>
                      <a:r>
                        <a:rPr lang="ru-RU" sz="1400" b="1" dirty="0" smtClean="0"/>
                        <a:t> наклонение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tt-RU" sz="1400" b="1" dirty="0" smtClean="0"/>
                        <a:t>Ө</a:t>
                      </a:r>
                      <a:r>
                        <a:rPr lang="ru-RU" sz="1400" b="1" dirty="0" err="1" smtClean="0"/>
                        <a:t>ске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кылдыныгнын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боттарынга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эргежок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чугула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кылдыныгны</a:t>
                      </a:r>
                      <a:r>
                        <a:rPr lang="ru-RU" sz="1400" b="1" baseline="0" dirty="0" smtClean="0"/>
                        <a:t> азы </a:t>
                      </a:r>
                      <a:r>
                        <a:rPr lang="ru-RU" sz="1400" b="1" baseline="0" dirty="0" err="1" smtClean="0"/>
                        <a:t>кылдыныг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боттандырар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күзелди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ийикпе</a:t>
                      </a:r>
                      <a:r>
                        <a:rPr lang="ru-RU" sz="1400" b="1" baseline="0" dirty="0" smtClean="0"/>
                        <a:t>, </a:t>
                      </a:r>
                      <a:r>
                        <a:rPr lang="ru-RU" sz="1400" b="1" baseline="0" dirty="0" err="1" smtClean="0"/>
                        <a:t>дилегни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илередир</a:t>
                      </a:r>
                      <a:r>
                        <a:rPr lang="ru-RU" sz="1400" b="1" baseline="0" dirty="0" smtClean="0"/>
                        <a:t>.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tt-RU" sz="1400" b="1" dirty="0" smtClean="0"/>
                        <a:t>Канчалза? Деп айтырыгга харыылаар</a:t>
                      </a:r>
                      <a:r>
                        <a:rPr lang="tt-RU" sz="1400" b="1" baseline="0" dirty="0" smtClean="0"/>
                        <a:t> болгаш –даа деп артынчылыг сөстүг болур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Кызылга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четсимзе</a:t>
                      </a:r>
                      <a:r>
                        <a:rPr lang="ru-RU" sz="1400" b="1" dirty="0" smtClean="0"/>
                        <a:t>  </a:t>
                      </a:r>
                      <a:r>
                        <a:rPr lang="ru-RU" sz="1400" b="1" dirty="0" err="1" smtClean="0"/>
                        <a:t>паркка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чедер</a:t>
                      </a:r>
                      <a:r>
                        <a:rPr lang="ru-RU" sz="1400" b="1" baseline="0" dirty="0" smtClean="0"/>
                        <a:t> мен.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b="1" baseline="0" dirty="0" smtClean="0"/>
                        <a:t>Автобус келбезе-даа, дөмей чоруур мен.</a:t>
                      </a:r>
                      <a:endParaRPr lang="ru-RU" sz="1400" b="1" dirty="0" smtClean="0"/>
                    </a:p>
                    <a:p>
                      <a:endParaRPr lang="ru-RU" sz="1400" b="1" i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</a:tr>
              <a:tr h="1219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tt-RU" sz="1400" b="1" dirty="0" smtClean="0"/>
                        <a:t>4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tt-RU" sz="1400" b="1" dirty="0" smtClean="0"/>
                        <a:t>Чөпшээрел наклонениези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tt-RU" sz="1400" b="1" dirty="0" smtClean="0"/>
                        <a:t>Кылдыныгның</a:t>
                      </a:r>
                      <a:r>
                        <a:rPr lang="tt-RU" sz="1400" b="1" baseline="0" dirty="0" smtClean="0"/>
                        <a:t> боттанырынга чугаалап турар кижиниң чөпшээрешкенин азы бүзүрелдиин илередир.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tt-RU" sz="1400" b="1" dirty="0" smtClean="0"/>
                        <a:t>-гай/-гей/-кай/-кей</a:t>
                      </a:r>
                    </a:p>
                    <a:p>
                      <a:r>
                        <a:rPr lang="tt-RU" sz="1400" b="1" dirty="0" smtClean="0"/>
                        <a:t>аан, -ла деп артынчылар-биле к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b="1" dirty="0" smtClean="0"/>
                        <a:t>Ийе,</a:t>
                      </a:r>
                      <a:r>
                        <a:rPr lang="tt-RU" sz="1400" b="1" baseline="0" dirty="0" smtClean="0"/>
                        <a:t> бажыңче халааш келиңер оглум.</a:t>
                      </a:r>
                      <a:endParaRPr lang="ru-RU" sz="1400" b="1" dirty="0" smtClean="0"/>
                    </a:p>
                    <a:p>
                      <a:endParaRPr lang="ru-RU" sz="1400" b="1" i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20000"/>
                      </a:srgbClr>
                    </a:solidFill>
                  </a:tcPr>
                </a:tc>
              </a:tr>
              <a:tr h="1219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tt-RU" sz="1400" b="1" dirty="0" smtClean="0"/>
                        <a:t>5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tt-RU" sz="1400" b="1" dirty="0" smtClean="0"/>
                        <a:t>Кызыгаарлаар наклонение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tt-RU" sz="1400" b="1" dirty="0" smtClean="0"/>
                        <a:t>Өске бир кылыг сөзүнүң кылдыныын</a:t>
                      </a:r>
                      <a:r>
                        <a:rPr lang="tt-RU" sz="1400" b="1" baseline="0" dirty="0" smtClean="0"/>
                        <a:t> үе азы хемчээл талазы-биле кызыгаарлаар кылдыныгны илередир.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tt-RU" sz="1400" b="1" dirty="0" smtClean="0"/>
                        <a:t>-гы</a:t>
                      </a:r>
                      <a:r>
                        <a:rPr lang="ru-RU" sz="1400" b="1" dirty="0" smtClean="0"/>
                        <a:t>же ,-</a:t>
                      </a:r>
                      <a:r>
                        <a:rPr lang="ru-RU" sz="1400" b="1" dirty="0" err="1" smtClean="0"/>
                        <a:t>гиже</a:t>
                      </a:r>
                      <a:r>
                        <a:rPr lang="ru-RU" sz="1400" b="1" dirty="0" smtClean="0"/>
                        <a:t>,</a:t>
                      </a:r>
                      <a:r>
                        <a:rPr lang="ru-RU" sz="1400" b="1" baseline="0" dirty="0" smtClean="0"/>
                        <a:t> гуже,-г</a:t>
                      </a:r>
                      <a:r>
                        <a:rPr lang="tt-RU" sz="1400" b="1" baseline="0" dirty="0" smtClean="0"/>
                        <a:t>ү</a:t>
                      </a:r>
                      <a:r>
                        <a:rPr lang="ru-RU" sz="1400" b="1" baseline="0" dirty="0" smtClean="0"/>
                        <a:t>же, -</a:t>
                      </a:r>
                      <a:r>
                        <a:rPr lang="ru-RU" sz="1400" b="1" baseline="0" dirty="0" err="1" smtClean="0"/>
                        <a:t>кыже</a:t>
                      </a:r>
                      <a:r>
                        <a:rPr lang="ru-RU" sz="1400" b="1" baseline="0" dirty="0" smtClean="0"/>
                        <a:t>,--</a:t>
                      </a:r>
                      <a:r>
                        <a:rPr lang="ru-RU" sz="1400" b="1" baseline="0" dirty="0" err="1" smtClean="0"/>
                        <a:t>киже</a:t>
                      </a:r>
                      <a:r>
                        <a:rPr lang="ru-RU" sz="1400" b="1" baseline="0" dirty="0" smtClean="0"/>
                        <a:t>-,</a:t>
                      </a:r>
                      <a:r>
                        <a:rPr lang="ru-RU" sz="1400" b="1" baseline="0" dirty="0" err="1" smtClean="0"/>
                        <a:t>куже</a:t>
                      </a:r>
                      <a:r>
                        <a:rPr lang="ru-RU" sz="1400" b="1" baseline="0" dirty="0" smtClean="0"/>
                        <a:t>, -</a:t>
                      </a:r>
                      <a:r>
                        <a:rPr lang="ru-RU" sz="1400" b="1" baseline="0" dirty="0" err="1" smtClean="0"/>
                        <a:t>күже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b="1" dirty="0" smtClean="0"/>
                        <a:t>Коңга эткиже ам-даа ажылдаар бис.</a:t>
                      </a:r>
                      <a:endParaRPr lang="ru-RU" sz="1400" b="1" dirty="0" smtClean="0"/>
                    </a:p>
                    <a:p>
                      <a:endParaRPr lang="ru-RU" sz="1400" b="1" i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51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2004"/>
    </mc:Choice>
    <mc:Fallback>
      <p:transition spd="slow" advTm="62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536"/>
            <a:ext cx="2008709" cy="17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9802" y="779512"/>
            <a:ext cx="4576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</a:rPr>
              <a:t>Дараазында онаалганы күүсет: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802" y="1556792"/>
            <a:ext cx="7352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</a:rPr>
              <a:t>       </a:t>
            </a:r>
            <a:r>
              <a:rPr kumimoji="0" lang="tt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1.Аңгы-аңгы наклонениелер хевиринде турар кылыг сөстери кирген сөс катты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жыышкыннары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-биле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ru-RU" sz="1800" b="1" i="1" u="none" strike="noStrike" kern="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домактардан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ru-RU" sz="1800" b="1" i="1" u="none" strike="noStrike" kern="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чогаадыр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.</a:t>
            </a:r>
            <a:endParaRPr kumimoji="0" lang="tt-RU" sz="1800" b="1" i="1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 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Кежээликтей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аязы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берген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,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ыяап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-ла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номчуур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мен,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даарта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ужурашсы</a:t>
            </a:r>
            <a:r>
              <a:rPr kumimoji="0" lang="tt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ңарза, , хүн үнгүже, маңаа манаалыңар, четчир кылдыр садып алгай бис.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   2.Бердинген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ru-RU" sz="1800" b="1" i="1" u="none" strike="noStrike" kern="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кылыг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ru-RU" sz="1800" b="1" i="1" u="none" strike="noStrike" kern="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сөстерин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5 </a:t>
            </a:r>
            <a:r>
              <a:rPr kumimoji="0" lang="ru-RU" sz="1800" b="1" i="1" u="none" strike="noStrike" kern="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наклонениеге</a:t>
            </a:r>
            <a:r>
              <a:rPr kumimoji="0" lang="ru-RU" sz="1800" b="1" i="1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kumimoji="0" lang="ru-RU" sz="1800" b="1" i="1" u="none" strike="noStrike" kern="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тургузар</a:t>
            </a:r>
            <a:r>
              <a:rPr lang="ru-RU" b="1" i="1" kern="0" dirty="0" smtClean="0">
                <a:solidFill>
                  <a:srgbClr val="3333FF"/>
                </a:solidFill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t-RU" sz="1800" b="1" i="1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lang="tt-RU" b="1" kern="0" dirty="0" smtClean="0">
                <a:solidFill>
                  <a:srgbClr val="3333FF"/>
                </a:solidFill>
              </a:rPr>
              <a:t>Удуур, дыштаныр, өөренир, ширбиир, кадарар, чедер, шошкуур.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6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3536"/>
            <a:ext cx="2008709" cy="17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7" y="25022"/>
            <a:ext cx="9144001" cy="77905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Тест </a:t>
            </a:r>
            <a:r>
              <a:rPr lang="ru-RU" sz="2000" dirty="0">
                <a:ea typeface="Calibri"/>
                <a:cs typeface="Times New Roman"/>
              </a:rPr>
              <a:t>«</a:t>
            </a:r>
            <a:r>
              <a:rPr lang="ru-RU" sz="2000" dirty="0" err="1">
                <a:ea typeface="Calibri"/>
                <a:cs typeface="Times New Roman"/>
              </a:rPr>
              <a:t>Кылыг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сөзүнүң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наклонениелери</a:t>
            </a:r>
            <a:r>
              <a:rPr lang="ru-RU" sz="2000" dirty="0">
                <a:ea typeface="Calibri"/>
                <a:cs typeface="Times New Roman"/>
              </a:rPr>
              <a:t>»    </a:t>
            </a:r>
            <a:r>
              <a:rPr lang="en-US" sz="2000" dirty="0">
                <a:ea typeface="Calibri"/>
                <a:cs typeface="Times New Roman"/>
              </a:rPr>
              <a:t>I</a:t>
            </a:r>
            <a:r>
              <a:rPr lang="ru-RU" sz="2000" dirty="0">
                <a:ea typeface="Calibri"/>
                <a:cs typeface="Times New Roman"/>
              </a:rPr>
              <a:t>- вариант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1.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Кылыг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сөзүнүң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болуушкун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наклонениези</a:t>
            </a:r>
            <a:r>
              <a:rPr lang="ru-RU" sz="2000" dirty="0">
                <a:ea typeface="Calibri"/>
                <a:cs typeface="Times New Roman"/>
              </a:rPr>
              <a:t> каш </a:t>
            </a:r>
            <a:r>
              <a:rPr lang="ru-RU" sz="2000" dirty="0" err="1" smtClean="0">
                <a:ea typeface="Calibri"/>
                <a:cs typeface="Times New Roman"/>
              </a:rPr>
              <a:t>үелигил</a:t>
            </a:r>
            <a:r>
              <a:rPr lang="ru-RU" sz="2000" dirty="0">
                <a:ea typeface="Calibri"/>
                <a:cs typeface="Times New Roman"/>
              </a:rPr>
              <a:t>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а) 4                                    в) 3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б) 5                                    г) 2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2.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Чоокта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эрткен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үениң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кожумактарын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айыт</a:t>
            </a:r>
            <a:r>
              <a:rPr lang="ru-RU" sz="2000" dirty="0">
                <a:ea typeface="Calibri"/>
                <a:cs typeface="Times New Roman"/>
              </a:rPr>
              <a:t>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а) -</a:t>
            </a:r>
            <a:r>
              <a:rPr lang="ru-RU" sz="2000" dirty="0" err="1">
                <a:ea typeface="Calibri"/>
                <a:cs typeface="Times New Roman"/>
              </a:rPr>
              <a:t>ган</a:t>
            </a:r>
            <a:r>
              <a:rPr lang="ru-RU" sz="2000" dirty="0">
                <a:ea typeface="Calibri"/>
                <a:cs typeface="Times New Roman"/>
              </a:rPr>
              <a:t>/-ген/-</a:t>
            </a:r>
            <a:r>
              <a:rPr lang="ru-RU" sz="2000" dirty="0" err="1">
                <a:ea typeface="Calibri"/>
                <a:cs typeface="Times New Roman"/>
              </a:rPr>
              <a:t>кан</a:t>
            </a:r>
            <a:r>
              <a:rPr lang="ru-RU" sz="2000" dirty="0">
                <a:ea typeface="Calibri"/>
                <a:cs typeface="Times New Roman"/>
              </a:rPr>
              <a:t>/-</a:t>
            </a:r>
            <a:r>
              <a:rPr lang="ru-RU" sz="2000" dirty="0" err="1">
                <a:ea typeface="Calibri"/>
                <a:cs typeface="Times New Roman"/>
              </a:rPr>
              <a:t>кен</a:t>
            </a:r>
            <a:r>
              <a:rPr lang="ru-RU" sz="2000" dirty="0">
                <a:ea typeface="Calibri"/>
                <a:cs typeface="Times New Roman"/>
              </a:rPr>
              <a:t>                                 в) -</a:t>
            </a:r>
            <a:r>
              <a:rPr lang="ru-RU" sz="2000" dirty="0" err="1">
                <a:ea typeface="Calibri"/>
                <a:cs typeface="Times New Roman"/>
              </a:rPr>
              <a:t>ып</a:t>
            </a:r>
            <a:r>
              <a:rPr lang="ru-RU" sz="2000" dirty="0">
                <a:ea typeface="Calibri"/>
                <a:cs typeface="Times New Roman"/>
              </a:rPr>
              <a:t>/-</a:t>
            </a:r>
            <a:r>
              <a:rPr lang="ru-RU" sz="2000" dirty="0" err="1">
                <a:ea typeface="Calibri"/>
                <a:cs typeface="Times New Roman"/>
              </a:rPr>
              <a:t>ип</a:t>
            </a:r>
            <a:r>
              <a:rPr lang="ru-RU" sz="2000" dirty="0">
                <a:ea typeface="Calibri"/>
                <a:cs typeface="Times New Roman"/>
              </a:rPr>
              <a:t>/-</a:t>
            </a:r>
            <a:r>
              <a:rPr lang="ru-RU" sz="2000" dirty="0" err="1">
                <a:ea typeface="Calibri"/>
                <a:cs typeface="Times New Roman"/>
              </a:rPr>
              <a:t>уп</a:t>
            </a:r>
            <a:r>
              <a:rPr lang="ru-RU" sz="2000" dirty="0" smtClean="0">
                <a:ea typeface="Calibri"/>
                <a:cs typeface="Times New Roman"/>
              </a:rPr>
              <a:t>/-</a:t>
            </a:r>
            <a:r>
              <a:rPr lang="ru-RU" sz="2000" dirty="0" err="1" smtClean="0">
                <a:ea typeface="Calibri"/>
                <a:cs typeface="Times New Roman"/>
              </a:rPr>
              <a:t>үп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б) -</a:t>
            </a:r>
            <a:r>
              <a:rPr lang="ru-RU" sz="2000" dirty="0" err="1">
                <a:ea typeface="Calibri"/>
                <a:cs typeface="Times New Roman"/>
              </a:rPr>
              <a:t>ды</a:t>
            </a:r>
            <a:r>
              <a:rPr lang="ru-RU" sz="2000" dirty="0">
                <a:ea typeface="Calibri"/>
                <a:cs typeface="Times New Roman"/>
              </a:rPr>
              <a:t>/</a:t>
            </a:r>
            <a:r>
              <a:rPr lang="ru-RU" sz="2000" dirty="0" err="1">
                <a:ea typeface="Calibri"/>
                <a:cs typeface="Times New Roman"/>
              </a:rPr>
              <a:t>ди</a:t>
            </a:r>
            <a:r>
              <a:rPr lang="ru-RU" sz="2000" dirty="0">
                <a:ea typeface="Calibri"/>
                <a:cs typeface="Times New Roman"/>
              </a:rPr>
              <a:t>/-</a:t>
            </a:r>
            <a:r>
              <a:rPr lang="ru-RU" sz="2000" dirty="0" err="1">
                <a:ea typeface="Calibri"/>
                <a:cs typeface="Times New Roman"/>
              </a:rPr>
              <a:t>ду</a:t>
            </a:r>
            <a:r>
              <a:rPr lang="ru-RU" sz="2000" dirty="0">
                <a:ea typeface="Calibri"/>
                <a:cs typeface="Times New Roman"/>
              </a:rPr>
              <a:t>/-</a:t>
            </a:r>
            <a:r>
              <a:rPr lang="ru-RU" sz="2000" dirty="0" err="1" smtClean="0">
                <a:ea typeface="Calibri"/>
                <a:cs typeface="Times New Roman"/>
              </a:rPr>
              <a:t>дү</a:t>
            </a:r>
            <a:r>
              <a:rPr lang="ru-RU" sz="2000" dirty="0" smtClean="0">
                <a:ea typeface="Calibri"/>
                <a:cs typeface="Times New Roman"/>
              </a:rPr>
              <a:t>/-</a:t>
            </a:r>
            <a:r>
              <a:rPr lang="ru-RU" sz="2000" dirty="0">
                <a:ea typeface="Calibri"/>
                <a:cs typeface="Times New Roman"/>
              </a:rPr>
              <a:t>ты/-</a:t>
            </a:r>
            <a:r>
              <a:rPr lang="ru-RU" sz="2000" dirty="0" err="1">
                <a:ea typeface="Calibri"/>
                <a:cs typeface="Times New Roman"/>
              </a:rPr>
              <a:t>ти</a:t>
            </a:r>
            <a:r>
              <a:rPr lang="ru-RU" sz="2000" dirty="0">
                <a:ea typeface="Calibri"/>
                <a:cs typeface="Times New Roman"/>
              </a:rPr>
              <a:t>/-ту/-</a:t>
            </a:r>
            <a:r>
              <a:rPr lang="ru-RU" sz="2000" dirty="0" err="1" smtClean="0">
                <a:ea typeface="Calibri"/>
                <a:cs typeface="Times New Roman"/>
              </a:rPr>
              <a:t>тү</a:t>
            </a:r>
            <a:r>
              <a:rPr lang="ru-RU" sz="2000" dirty="0" smtClean="0">
                <a:ea typeface="Calibri"/>
                <a:cs typeface="Times New Roman"/>
              </a:rPr>
              <a:t>             г</a:t>
            </a:r>
            <a:r>
              <a:rPr lang="ru-RU" sz="2000" dirty="0">
                <a:ea typeface="Calibri"/>
                <a:cs typeface="Times New Roman"/>
              </a:rPr>
              <a:t>) -</a:t>
            </a:r>
            <a:r>
              <a:rPr lang="ru-RU" sz="2000" dirty="0" err="1">
                <a:ea typeface="Calibri"/>
                <a:cs typeface="Times New Roman"/>
              </a:rPr>
              <a:t>чык</a:t>
            </a:r>
            <a:r>
              <a:rPr lang="ru-RU" sz="2000" dirty="0">
                <a:ea typeface="Calibri"/>
                <a:cs typeface="Times New Roman"/>
              </a:rPr>
              <a:t>/чик/-</a:t>
            </a:r>
            <a:r>
              <a:rPr lang="ru-RU" sz="2000" dirty="0" err="1">
                <a:ea typeface="Calibri"/>
                <a:cs typeface="Times New Roman"/>
              </a:rPr>
              <a:t>чук</a:t>
            </a:r>
            <a:r>
              <a:rPr lang="ru-RU" sz="2000" dirty="0">
                <a:ea typeface="Calibri"/>
                <a:cs typeface="Times New Roman"/>
              </a:rPr>
              <a:t>/-</a:t>
            </a:r>
            <a:r>
              <a:rPr lang="ru-RU" sz="2000" dirty="0" err="1" smtClean="0">
                <a:ea typeface="Calibri"/>
                <a:cs typeface="Times New Roman"/>
              </a:rPr>
              <a:t>чүк</a:t>
            </a:r>
            <a:r>
              <a:rPr lang="ru-RU" sz="2000" dirty="0">
                <a:ea typeface="Calibri"/>
                <a:cs typeface="Times New Roman"/>
              </a:rPr>
              <a:t>/-</a:t>
            </a:r>
            <a:r>
              <a:rPr lang="ru-RU" sz="2000" dirty="0" err="1">
                <a:ea typeface="Calibri"/>
                <a:cs typeface="Times New Roman"/>
              </a:rPr>
              <a:t>жык</a:t>
            </a:r>
            <a:r>
              <a:rPr lang="ru-RU" sz="2000" dirty="0">
                <a:ea typeface="Calibri"/>
                <a:cs typeface="Times New Roman"/>
              </a:rPr>
              <a:t>/-</a:t>
            </a:r>
            <a:r>
              <a:rPr lang="ru-RU" sz="2000" dirty="0" err="1">
                <a:ea typeface="Calibri"/>
                <a:cs typeface="Times New Roman"/>
              </a:rPr>
              <a:t>жик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3.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Кылыг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сөзүнүң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даар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наклонениези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кандыг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айтырыгга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харыыларыл</a:t>
            </a:r>
            <a:r>
              <a:rPr lang="ru-RU" sz="2000" dirty="0">
                <a:ea typeface="Calibri"/>
                <a:cs typeface="Times New Roman"/>
              </a:rPr>
              <a:t>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а) </a:t>
            </a:r>
            <a:r>
              <a:rPr lang="ru-RU" sz="2000" dirty="0" err="1" smtClean="0">
                <a:ea typeface="Calibri"/>
                <a:cs typeface="Times New Roman"/>
              </a:rPr>
              <a:t>Чүнү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кылыр</a:t>
            </a:r>
            <a:r>
              <a:rPr lang="ru-RU" sz="2000" dirty="0">
                <a:ea typeface="Calibri"/>
                <a:cs typeface="Times New Roman"/>
              </a:rPr>
              <a:t>? </a:t>
            </a:r>
            <a:r>
              <a:rPr lang="ru-RU" sz="2000" dirty="0" err="1">
                <a:ea typeface="Calibri"/>
                <a:cs typeface="Times New Roman"/>
              </a:rPr>
              <a:t>Канчаар</a:t>
            </a:r>
            <a:r>
              <a:rPr lang="ru-RU" sz="2000" dirty="0">
                <a:ea typeface="Calibri"/>
                <a:cs typeface="Times New Roman"/>
              </a:rPr>
              <a:t>?                                   в) </a:t>
            </a:r>
            <a:r>
              <a:rPr lang="ru-RU" sz="2000" dirty="0" err="1">
                <a:ea typeface="Calibri"/>
                <a:cs typeface="Times New Roman"/>
              </a:rPr>
              <a:t>Канчалза</a:t>
            </a:r>
            <a:r>
              <a:rPr lang="ru-RU" sz="2000" dirty="0">
                <a:ea typeface="Calibri"/>
                <a:cs typeface="Times New Roman"/>
              </a:rPr>
              <a:t>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б) </a:t>
            </a:r>
            <a:r>
              <a:rPr lang="ru-RU" sz="2000" dirty="0" err="1" smtClean="0">
                <a:ea typeface="Calibri"/>
                <a:cs typeface="Times New Roman"/>
              </a:rPr>
              <a:t>Чүнү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кылгалак</a:t>
            </a:r>
            <a:r>
              <a:rPr lang="ru-RU" sz="2000" dirty="0">
                <a:ea typeface="Calibri"/>
                <a:cs typeface="Times New Roman"/>
              </a:rPr>
              <a:t>?  </a:t>
            </a:r>
            <a:r>
              <a:rPr lang="ru-RU" sz="2000" dirty="0" err="1">
                <a:ea typeface="Calibri"/>
                <a:cs typeface="Times New Roman"/>
              </a:rPr>
              <a:t>Канчалгалак</a:t>
            </a:r>
            <a:r>
              <a:rPr lang="ru-RU" sz="2000" dirty="0">
                <a:ea typeface="Calibri"/>
                <a:cs typeface="Times New Roman"/>
              </a:rPr>
              <a:t>?                      г) </a:t>
            </a:r>
            <a:r>
              <a:rPr lang="ru-RU" sz="2000" dirty="0" err="1">
                <a:ea typeface="Calibri"/>
                <a:cs typeface="Times New Roman"/>
              </a:rPr>
              <a:t>Чуну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кылчык</a:t>
            </a:r>
            <a:r>
              <a:rPr lang="ru-RU" sz="2000" dirty="0">
                <a:ea typeface="Calibri"/>
                <a:cs typeface="Times New Roman"/>
              </a:rPr>
              <a:t>? </a:t>
            </a:r>
            <a:r>
              <a:rPr lang="ru-RU" sz="2000" dirty="0" err="1">
                <a:ea typeface="Calibri"/>
                <a:cs typeface="Times New Roman"/>
              </a:rPr>
              <a:t>Канчалчык</a:t>
            </a:r>
            <a:r>
              <a:rPr lang="ru-RU" sz="2000" dirty="0">
                <a:ea typeface="Calibri"/>
                <a:cs typeface="Times New Roman"/>
              </a:rPr>
              <a:t>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4</a:t>
            </a:r>
            <a:r>
              <a:rPr lang="ru-RU" sz="2000" b="1" dirty="0" smtClean="0">
                <a:ea typeface="Calibri"/>
                <a:cs typeface="Times New Roman"/>
              </a:rPr>
              <a:t>.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Тааржыр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аайы</a:t>
            </a:r>
            <a:r>
              <a:rPr lang="ru-RU" sz="2000" dirty="0">
                <a:ea typeface="Calibri"/>
                <a:cs typeface="Times New Roman"/>
              </a:rPr>
              <a:t>-биле </a:t>
            </a:r>
            <a:r>
              <a:rPr lang="ru-RU" sz="2000" dirty="0" err="1" smtClean="0">
                <a:ea typeface="Calibri"/>
                <a:cs typeface="Times New Roman"/>
              </a:rPr>
              <a:t>согунчугашты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айыт</a:t>
            </a:r>
            <a:r>
              <a:rPr lang="ru-RU" sz="2000" dirty="0">
                <a:ea typeface="Calibri"/>
                <a:cs typeface="Times New Roman"/>
              </a:rPr>
              <a:t>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1) </a:t>
            </a:r>
            <a:r>
              <a:rPr lang="ru-RU" sz="2000" dirty="0" err="1">
                <a:ea typeface="Calibri"/>
                <a:cs typeface="Times New Roman"/>
              </a:rPr>
              <a:t>Эрткен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үениң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кылыг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сөзү</a:t>
            </a:r>
            <a:r>
              <a:rPr lang="ru-RU" sz="2000" dirty="0" smtClean="0">
                <a:ea typeface="Calibri"/>
                <a:cs typeface="Times New Roman"/>
              </a:rPr>
              <a:t>                                </a:t>
            </a:r>
            <a:r>
              <a:rPr lang="ru-RU" sz="2000" dirty="0">
                <a:ea typeface="Calibri"/>
                <a:cs typeface="Times New Roman"/>
              </a:rPr>
              <a:t>а) </a:t>
            </a:r>
            <a:r>
              <a:rPr lang="ru-RU" sz="2000" dirty="0" err="1">
                <a:ea typeface="Calibri"/>
                <a:cs typeface="Times New Roman"/>
              </a:rPr>
              <a:t>Хой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кадарар</a:t>
            </a:r>
            <a:r>
              <a:rPr lang="ru-RU" sz="2000" dirty="0">
                <a:ea typeface="Calibri"/>
                <a:cs typeface="Times New Roman"/>
              </a:rPr>
              <a:t> бис.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2) </a:t>
            </a:r>
            <a:r>
              <a:rPr lang="ru-RU" sz="2000" dirty="0" err="1">
                <a:ea typeface="Calibri"/>
                <a:cs typeface="Times New Roman"/>
              </a:rPr>
              <a:t>Амгы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уенин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кылыг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сөзү</a:t>
            </a:r>
            <a:r>
              <a:rPr lang="ru-RU" sz="2000" dirty="0" smtClean="0">
                <a:ea typeface="Calibri"/>
                <a:cs typeface="Times New Roman"/>
              </a:rPr>
              <a:t>                                  </a:t>
            </a:r>
            <a:r>
              <a:rPr lang="ru-RU" sz="2000" dirty="0">
                <a:ea typeface="Calibri"/>
                <a:cs typeface="Times New Roman"/>
              </a:rPr>
              <a:t>б) </a:t>
            </a:r>
            <a:r>
              <a:rPr lang="ru-RU" sz="2000" dirty="0" err="1">
                <a:ea typeface="Calibri"/>
                <a:cs typeface="Times New Roman"/>
              </a:rPr>
              <a:t>Айтырып</a:t>
            </a:r>
            <a:r>
              <a:rPr lang="ru-RU" sz="2000" dirty="0">
                <a:ea typeface="Calibri"/>
                <a:cs typeface="Times New Roman"/>
              </a:rPr>
              <a:t> ап ор мен.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  <a:cs typeface="Times New Roman"/>
              </a:rPr>
              <a:t>3) </a:t>
            </a:r>
            <a:r>
              <a:rPr lang="ru-RU" sz="2000" dirty="0" err="1">
                <a:ea typeface="Calibri"/>
                <a:cs typeface="Times New Roman"/>
              </a:rPr>
              <a:t>Келир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үенин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кылыг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сөзү</a:t>
            </a:r>
            <a:r>
              <a:rPr lang="ru-RU" sz="2000" dirty="0" smtClean="0">
                <a:ea typeface="Calibri"/>
                <a:cs typeface="Times New Roman"/>
              </a:rPr>
              <a:t>                                  </a:t>
            </a:r>
            <a:r>
              <a:rPr lang="ru-RU" sz="2000" dirty="0">
                <a:ea typeface="Calibri"/>
                <a:cs typeface="Times New Roman"/>
              </a:rPr>
              <a:t>в) </a:t>
            </a:r>
            <a:r>
              <a:rPr lang="ru-RU" sz="2000" dirty="0" err="1">
                <a:ea typeface="Calibri"/>
                <a:cs typeface="Times New Roman"/>
              </a:rPr>
              <a:t>Дашкаар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үнүп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>
                <a:ea typeface="Calibri"/>
                <a:cs typeface="Times New Roman"/>
              </a:rPr>
              <a:t>келдивис</a:t>
            </a:r>
            <a:r>
              <a:rPr lang="ru-RU" sz="2000" dirty="0" smtClean="0"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3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2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132</TotalTime>
  <Words>536</Words>
  <Application>Microsoft Office PowerPoint</Application>
  <PresentationFormat>Экран (4:3)</PresentationFormat>
  <Paragraphs>76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        Тыва дыл. 6 класс.  Кылыг                                           сөзүнүң наклонениелери   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Olcha</dc:creator>
  <cp:lastModifiedBy>Пользователь Windows</cp:lastModifiedBy>
  <cp:revision>13</cp:revision>
  <dcterms:created xsi:type="dcterms:W3CDTF">2020-03-30T15:59:37Z</dcterms:created>
  <dcterms:modified xsi:type="dcterms:W3CDTF">2020-04-03T12:21:26Z</dcterms:modified>
</cp:coreProperties>
</file>