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Default Extension="wav" ContentType="audio/wav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  <p:sldMasterId id="2147483836" r:id="rId2"/>
  </p:sldMasterIdLst>
  <p:sldIdLst>
    <p:sldId id="284" r:id="rId3"/>
    <p:sldId id="282" r:id="rId4"/>
    <p:sldId id="264" r:id="rId5"/>
    <p:sldId id="279" r:id="rId6"/>
    <p:sldId id="266" r:id="rId7"/>
    <p:sldId id="28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663300"/>
    <a:srgbClr val="CC3300"/>
    <a:srgbClr val="006600"/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0233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7913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8263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8269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3499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5047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1987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4143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392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909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070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9690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2639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648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939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735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2.xml"/><Relationship Id="rId1" Type="http://schemas.openxmlformats.org/officeDocument/2006/relationships/video" Target="NULL" TargetMode="External"/><Relationship Id="rId5" Type="http://schemas.openxmlformats.org/officeDocument/2006/relationships/image" Target="../media/image7.png"/><Relationship Id="rId4" Type="http://schemas.microsoft.com/office/2007/relationships/media" Target="../media/media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22.xml"/><Relationship Id="rId1" Type="http://schemas.openxmlformats.org/officeDocument/2006/relationships/video" Target="NULL" TargetMode="External"/><Relationship Id="rId5" Type="http://schemas.openxmlformats.org/officeDocument/2006/relationships/image" Target="../media/image7.png"/><Relationship Id="rId4" Type="http://schemas.microsoft.com/office/2007/relationships/media" Target="../media/media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microsoft.com/office/2007/relationships/media" Target="../media/media4.wav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2.xml"/><Relationship Id="rId1" Type="http://schemas.openxmlformats.org/officeDocument/2006/relationships/video" Target="NULL" TargetMode="External"/><Relationship Id="rId5" Type="http://schemas.openxmlformats.org/officeDocument/2006/relationships/image" Target="../media/image7.png"/><Relationship Id="rId4" Type="http://schemas.microsoft.com/office/2007/relationships/media" Target="../media/media5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4032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> </a:t>
            </a: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Тыва </a:t>
            </a:r>
            <a:r>
              <a:rPr lang="ru-RU" altLang="ru-RU" sz="4400" dirty="0" err="1" smtClean="0">
                <a:solidFill>
                  <a:srgbClr val="C00000"/>
                </a:solidFill>
                <a:latin typeface="Tuva New" pitchFamily="18" charset="0"/>
              </a:rPr>
              <a:t>дыл</a:t>
            </a: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.</a:t>
            </a:r>
            <a:b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6 класс.</a:t>
            </a:r>
            <a:b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rgbClr val="996600"/>
                </a:solidFill>
                <a:latin typeface="Tuva New" pitchFamily="18" charset="0"/>
              </a:rPr>
              <a:t> </a:t>
            </a:r>
            <a:r>
              <a:rPr lang="ru-RU" altLang="ru-RU" sz="4400" dirty="0" err="1" smtClean="0">
                <a:solidFill>
                  <a:schemeClr val="accent2"/>
                </a:solidFill>
                <a:latin typeface="Tuva New" pitchFamily="18" charset="0"/>
              </a:rPr>
              <a:t>Кылыг</a:t>
            </a:r>
            <a:r>
              <a:rPr lang="ru-RU" altLang="ru-RU" sz="4400" dirty="0" smtClean="0">
                <a:solidFill>
                  <a:schemeClr val="accent2"/>
                </a:solidFill>
                <a:latin typeface="Tuva New" pitchFamily="18" charset="0"/>
              </a:rPr>
              <a:t> </a:t>
            </a:r>
            <a:r>
              <a:rPr lang="ru-RU" altLang="ru-RU" sz="4400" dirty="0" err="1" smtClean="0">
                <a:solidFill>
                  <a:schemeClr val="accent2"/>
                </a:solidFill>
                <a:latin typeface="Tuva New" pitchFamily="18" charset="0"/>
              </a:rPr>
              <a:t>сөзүнүң болуушкун</a:t>
            </a:r>
            <a:r>
              <a:rPr lang="ru-RU" altLang="ru-RU" sz="4400" dirty="0" smtClean="0">
                <a:solidFill>
                  <a:schemeClr val="accent2"/>
                </a:solidFill>
                <a:latin typeface="Tuva New" pitchFamily="18" charset="0"/>
              </a:rPr>
              <a:t> </a:t>
            </a:r>
            <a:r>
              <a:rPr lang="ru-RU" altLang="ru-RU" sz="4400" dirty="0" err="1" smtClean="0">
                <a:solidFill>
                  <a:schemeClr val="accent2"/>
                </a:solidFill>
                <a:latin typeface="Tuva New" pitchFamily="18" charset="0"/>
              </a:rPr>
              <a:t>наклонениезини</a:t>
            </a:r>
            <a:r>
              <a:rPr lang="tt-RU" altLang="ru-RU" sz="4400" dirty="0" smtClean="0">
                <a:solidFill>
                  <a:schemeClr val="accent2"/>
                </a:solidFill>
                <a:latin typeface="Tuva New" pitchFamily="18" charset="0"/>
              </a:rPr>
              <a:t>ң</a:t>
            </a:r>
            <a:r>
              <a:rPr lang="ru-RU" altLang="ru-RU" sz="4400" dirty="0" smtClean="0">
                <a:solidFill>
                  <a:schemeClr val="accent2"/>
                </a:solidFill>
                <a:latin typeface="Tuva New" pitchFamily="18" charset="0"/>
              </a:rPr>
              <a:t> </a:t>
            </a:r>
            <a:r>
              <a:rPr lang="ru-RU" altLang="ru-RU" sz="4400" dirty="0" err="1" smtClean="0">
                <a:solidFill>
                  <a:schemeClr val="accent2"/>
                </a:solidFill>
                <a:latin typeface="Tuva New" pitchFamily="18" charset="0"/>
              </a:rPr>
              <a:t>амгы</a:t>
            </a:r>
            <a:r>
              <a:rPr lang="ru-RU" altLang="ru-RU" sz="4400" dirty="0" smtClean="0">
                <a:solidFill>
                  <a:schemeClr val="accent2"/>
                </a:solidFill>
                <a:latin typeface="Tuva New" pitchFamily="18" charset="0"/>
              </a:rPr>
              <a:t> </a:t>
            </a:r>
            <a:r>
              <a:rPr lang="ru-RU" altLang="ru-RU" sz="4400" dirty="0" err="1" smtClean="0">
                <a:solidFill>
                  <a:schemeClr val="accent2"/>
                </a:solidFill>
                <a:latin typeface="Tuva New" pitchFamily="18" charset="0"/>
              </a:rPr>
              <a:t>үези</a:t>
            </a:r>
            <a:endParaRPr lang="ru-RU" sz="4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642938" y="4429125"/>
            <a:ext cx="79375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 sz="2000" b="1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6148" name="Picture 2" descr="C:\Users\Kan-Demir\Desktop\IMG_1068-10-11-19-08-08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129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904874" y="4943475"/>
            <a:ext cx="788196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1800" b="1" dirty="0" err="1">
                <a:solidFill>
                  <a:schemeClr val="tx1"/>
                </a:solidFill>
                <a:latin typeface="Tuva New" pitchFamily="18" charset="0"/>
              </a:rPr>
              <a:t>Шуй</a:t>
            </a:r>
            <a:r>
              <a:rPr lang="ru-RU" altLang="ru-RU" sz="1800" b="1" dirty="0">
                <a:solidFill>
                  <a:schemeClr val="tx1"/>
                </a:solidFill>
                <a:latin typeface="Tuva New" pitchFamily="18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Tuva New" pitchFamily="18" charset="0"/>
              </a:rPr>
              <a:t>ортумак</a:t>
            </a:r>
            <a:r>
              <a:rPr lang="ru-RU" altLang="ru-RU" sz="1800" b="1" dirty="0">
                <a:solidFill>
                  <a:schemeClr val="tx1"/>
                </a:solidFill>
                <a:latin typeface="Tuva New" pitchFamily="18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Tuva New" pitchFamily="18" charset="0"/>
              </a:rPr>
              <a:t>школазының тыва</a:t>
            </a:r>
            <a:r>
              <a:rPr lang="ru-RU" altLang="ru-RU" sz="1800" b="1" dirty="0">
                <a:solidFill>
                  <a:schemeClr val="tx1"/>
                </a:solidFill>
                <a:latin typeface="Tuva New" pitchFamily="18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Tuva New" pitchFamily="18" charset="0"/>
              </a:rPr>
              <a:t>дыл</a:t>
            </a:r>
            <a:r>
              <a:rPr lang="ru-RU" altLang="ru-RU" sz="1800" b="1" dirty="0">
                <a:solidFill>
                  <a:schemeClr val="tx1"/>
                </a:solidFill>
                <a:latin typeface="Tuva New" pitchFamily="18" charset="0"/>
              </a:rPr>
              <a:t>, </a:t>
            </a:r>
            <a:r>
              <a:rPr lang="ru-RU" altLang="ru-RU" sz="1800" b="1" dirty="0" err="1">
                <a:solidFill>
                  <a:schemeClr val="tx1"/>
                </a:solidFill>
                <a:latin typeface="Tuva New" pitchFamily="18" charset="0"/>
              </a:rPr>
              <a:t>чогаал</a:t>
            </a:r>
            <a:r>
              <a:rPr lang="ru-RU" altLang="ru-RU" sz="1800" b="1" dirty="0">
                <a:solidFill>
                  <a:schemeClr val="tx1"/>
                </a:solidFill>
                <a:latin typeface="Tuva New" pitchFamily="18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Tuva New" pitchFamily="18" charset="0"/>
              </a:rPr>
              <a:t>башкызы</a:t>
            </a:r>
            <a:r>
              <a:rPr lang="ru-RU" altLang="ru-RU" sz="1800" b="1" dirty="0">
                <a:solidFill>
                  <a:schemeClr val="tx1"/>
                </a:solidFill>
                <a:latin typeface="Tuva New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1800" b="1" dirty="0" err="1">
                <a:solidFill>
                  <a:schemeClr val="tx1"/>
                </a:solidFill>
                <a:latin typeface="Tuva New" pitchFamily="18" charset="0"/>
              </a:rPr>
              <a:t>Хертек</a:t>
            </a:r>
            <a:r>
              <a:rPr lang="ru-RU" altLang="ru-RU" sz="1800" b="1" dirty="0">
                <a:solidFill>
                  <a:schemeClr val="tx1"/>
                </a:solidFill>
                <a:latin typeface="Tuva New" pitchFamily="18" charset="0"/>
              </a:rPr>
              <a:t>  </a:t>
            </a:r>
            <a:r>
              <a:rPr lang="ru-RU" altLang="ru-RU" sz="1800" b="1" dirty="0" err="1">
                <a:solidFill>
                  <a:schemeClr val="tx1"/>
                </a:solidFill>
                <a:latin typeface="Tuva New" pitchFamily="18" charset="0"/>
              </a:rPr>
              <a:t>Айлаңмаа Очуровна</a:t>
            </a:r>
            <a:r>
              <a:rPr lang="ru-RU" altLang="ru-RU" sz="1800" b="1" dirty="0">
                <a:solidFill>
                  <a:schemeClr val="tx1"/>
                </a:solidFill>
                <a:latin typeface="Tuva New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332656"/>
            <a:ext cx="8229600" cy="619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t-RU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t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Болуушкун наклонениезиниң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t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үелери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t-RU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buNone/>
            </a:pPr>
            <a:endParaRPr kumimoji="0" lang="tt-RU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t-RU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55576" y="2348880"/>
            <a:ext cx="2520280" cy="87550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rgbClr val="663300"/>
                </a:solidFill>
              </a:rPr>
              <a:t>эрткен</a:t>
            </a:r>
            <a:r>
              <a:rPr lang="ru-RU" sz="2800" b="1" dirty="0">
                <a:solidFill>
                  <a:srgbClr val="663300"/>
                </a:solidFill>
              </a:rPr>
              <a:t> </a:t>
            </a:r>
            <a:r>
              <a:rPr lang="ru-RU" sz="2800" b="1" dirty="0" err="1">
                <a:solidFill>
                  <a:srgbClr val="663300"/>
                </a:solidFill>
              </a:rPr>
              <a:t>үе</a:t>
            </a:r>
            <a:r>
              <a:rPr lang="ru-RU" sz="2800" b="1" dirty="0">
                <a:solidFill>
                  <a:srgbClr val="663300"/>
                </a:solidFill>
              </a:rPr>
              <a:t> </a:t>
            </a:r>
          </a:p>
        </p:txBody>
      </p:sp>
      <p:sp>
        <p:nvSpPr>
          <p:cNvPr id="6" name="Овал 5"/>
          <p:cNvSpPr/>
          <p:nvPr/>
        </p:nvSpPr>
        <p:spPr>
          <a:xfrm>
            <a:off x="6084168" y="2402498"/>
            <a:ext cx="2266169" cy="7920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663300"/>
                </a:solidFill>
              </a:rPr>
              <a:t>келир</a:t>
            </a:r>
            <a:r>
              <a:rPr lang="ru-RU" sz="2800" b="1" dirty="0" smtClean="0">
                <a:solidFill>
                  <a:srgbClr val="663300"/>
                </a:solidFill>
              </a:rPr>
              <a:t> </a:t>
            </a:r>
            <a:r>
              <a:rPr lang="ru-RU" sz="2800" b="1" dirty="0" err="1">
                <a:solidFill>
                  <a:srgbClr val="663300"/>
                </a:solidFill>
              </a:rPr>
              <a:t>үе</a:t>
            </a:r>
            <a:r>
              <a:rPr lang="ru-RU" sz="2800" b="1" dirty="0">
                <a:solidFill>
                  <a:srgbClr val="663300"/>
                </a:solidFill>
              </a:rPr>
              <a:t> </a:t>
            </a:r>
          </a:p>
        </p:txBody>
      </p:sp>
      <p:sp>
        <p:nvSpPr>
          <p:cNvPr id="7" name="Овал 6"/>
          <p:cNvSpPr/>
          <p:nvPr/>
        </p:nvSpPr>
        <p:spPr>
          <a:xfrm>
            <a:off x="3584715" y="2422316"/>
            <a:ext cx="2376264" cy="7920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663300"/>
                </a:solidFill>
              </a:rPr>
              <a:t>амгы</a:t>
            </a:r>
            <a:r>
              <a:rPr lang="ru-RU" sz="2800" b="1" dirty="0" smtClean="0">
                <a:solidFill>
                  <a:srgbClr val="663300"/>
                </a:solidFill>
              </a:rPr>
              <a:t> </a:t>
            </a:r>
            <a:r>
              <a:rPr lang="ru-RU" sz="2800" b="1" dirty="0" err="1">
                <a:solidFill>
                  <a:srgbClr val="663300"/>
                </a:solidFill>
              </a:rPr>
              <a:t>үе</a:t>
            </a:r>
            <a:r>
              <a:rPr lang="ru-RU" sz="2800" b="1" dirty="0">
                <a:solidFill>
                  <a:srgbClr val="663300"/>
                </a:solidFill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4149080"/>
            <a:ext cx="2376264" cy="1080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t-RU" sz="1400" b="1" dirty="0" smtClean="0">
                <a:solidFill>
                  <a:srgbClr val="996600"/>
                </a:solidFill>
              </a:rPr>
              <a:t>1.Шагда эрткен үе</a:t>
            </a:r>
          </a:p>
          <a:p>
            <a:r>
              <a:rPr lang="tt-RU" sz="1400" b="1" dirty="0" smtClean="0">
                <a:solidFill>
                  <a:srgbClr val="996600"/>
                </a:solidFill>
              </a:rPr>
              <a:t>2.Чоокта эрткен үе</a:t>
            </a:r>
          </a:p>
          <a:p>
            <a:r>
              <a:rPr lang="tt-RU" sz="1400" b="1" dirty="0" smtClean="0">
                <a:solidFill>
                  <a:srgbClr val="996600"/>
                </a:solidFill>
              </a:rPr>
              <a:t>3.Бадыткалдыг эрткен үе</a:t>
            </a:r>
          </a:p>
          <a:p>
            <a:r>
              <a:rPr lang="tt-RU" sz="1400" b="1" dirty="0" smtClean="0">
                <a:solidFill>
                  <a:srgbClr val="996600"/>
                </a:solidFill>
              </a:rPr>
              <a:t>4.Барымдаалыг эрткен үе</a:t>
            </a:r>
            <a:r>
              <a:rPr lang="tt-RU" sz="1400" dirty="0" smtClean="0">
                <a:solidFill>
                  <a:srgbClr val="663300"/>
                </a:solidFill>
              </a:rPr>
              <a:t>.</a:t>
            </a:r>
            <a:endParaRPr lang="ru-RU" sz="1400" dirty="0">
              <a:solidFill>
                <a:srgbClr val="663300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1884846" y="3429000"/>
            <a:ext cx="130870" cy="57282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4772847" y="3447386"/>
            <a:ext cx="130870" cy="57282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7217252" y="3447386"/>
            <a:ext cx="130870" cy="57282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59990" y="4149080"/>
            <a:ext cx="2190347" cy="1080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6600" b="1" dirty="0">
                <a:solidFill>
                  <a:srgbClr val="663300"/>
                </a:solidFill>
              </a:rPr>
              <a:t>?</a:t>
            </a:r>
            <a:endParaRPr lang="ru-RU" sz="6600" b="1" dirty="0">
              <a:solidFill>
                <a:srgbClr val="6633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88203" y="4186848"/>
            <a:ext cx="2376264" cy="1080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6600" b="1" dirty="0" smtClean="0">
                <a:solidFill>
                  <a:srgbClr val="663300"/>
                </a:solidFill>
              </a:rPr>
              <a:t>?</a:t>
            </a:r>
            <a:endParaRPr lang="ru-RU" sz="6600" b="1" dirty="0">
              <a:solidFill>
                <a:srgbClr val="663300"/>
              </a:solidFill>
            </a:endParaRPr>
          </a:p>
        </p:txBody>
      </p:sp>
      <p:pic>
        <p:nvPicPr>
          <p:cNvPr id="9" name="Звук 8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29929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0214"/>
    </mc:Choice>
    <mc:Fallback>
      <p:transition spd="slow" advTm="302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vcy;&amp;ocy;&amp;dcy;&amp;ocy;&amp;pcy;&amp;acy;&amp;dcy; &amp;vcy; &amp;gcy;&amp;ucy;&amp;shchcy;&amp;iecy; &amp;lcy;&amp;iecy;&amp;scy;&amp;acy;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70344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8308"/>
    </mc:Choice>
    <mc:Fallback>
      <p:transition spd="slow" advTm="183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1405208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790"/>
    </mc:Choice>
    <mc:Fallback>
      <p:transition spd="slow" advTm="7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14414" y="285728"/>
            <a:ext cx="669674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663300"/>
                </a:solidFill>
              </a:rPr>
              <a:t>    </a:t>
            </a:r>
            <a:r>
              <a:rPr lang="ru-RU" sz="2000" b="1" dirty="0" err="1" smtClean="0">
                <a:solidFill>
                  <a:srgbClr val="663300"/>
                </a:solidFill>
              </a:rPr>
              <a:t>Болуушкун</a:t>
            </a:r>
            <a:r>
              <a:rPr lang="ru-RU" sz="2000" b="1" dirty="0" smtClean="0">
                <a:solidFill>
                  <a:srgbClr val="663300"/>
                </a:solidFill>
              </a:rPr>
              <a:t> </a:t>
            </a:r>
            <a:r>
              <a:rPr lang="ru-RU" sz="2000" b="1" dirty="0" err="1" smtClean="0">
                <a:solidFill>
                  <a:srgbClr val="663300"/>
                </a:solidFill>
              </a:rPr>
              <a:t>наклонениезини</a:t>
            </a:r>
            <a:r>
              <a:rPr lang="tt-RU" sz="2000" b="1" dirty="0" smtClean="0">
                <a:solidFill>
                  <a:srgbClr val="663300"/>
                </a:solidFill>
              </a:rPr>
              <a:t>ң а</a:t>
            </a:r>
            <a:r>
              <a:rPr lang="ru-RU" sz="2000" b="1" dirty="0" err="1" smtClean="0">
                <a:solidFill>
                  <a:srgbClr val="663300"/>
                </a:solidFill>
              </a:rPr>
              <a:t>мгы</a:t>
            </a:r>
            <a:r>
              <a:rPr lang="ru-RU" sz="2000" b="1" dirty="0" smtClean="0">
                <a:solidFill>
                  <a:srgbClr val="663300"/>
                </a:solidFill>
              </a:rPr>
              <a:t> </a:t>
            </a:r>
            <a:r>
              <a:rPr lang="ru-RU" sz="2000" b="1" dirty="0" err="1" smtClean="0">
                <a:solidFill>
                  <a:srgbClr val="663300"/>
                </a:solidFill>
              </a:rPr>
              <a:t>үези</a:t>
            </a:r>
            <a:r>
              <a:rPr lang="ru-RU" sz="2000" b="1" dirty="0" smtClean="0">
                <a:solidFill>
                  <a:srgbClr val="663300"/>
                </a:solidFill>
              </a:rPr>
              <a:t> </a:t>
            </a:r>
            <a:r>
              <a:rPr lang="ru-RU" sz="2000" b="1" dirty="0" err="1">
                <a:solidFill>
                  <a:srgbClr val="663300"/>
                </a:solidFill>
              </a:rPr>
              <a:t>дээрге</a:t>
            </a:r>
            <a:r>
              <a:rPr lang="ru-RU" sz="2000" b="1" dirty="0">
                <a:solidFill>
                  <a:srgbClr val="663300"/>
                </a:solidFill>
              </a:rPr>
              <a:t> </a:t>
            </a:r>
            <a:r>
              <a:rPr lang="ru-RU" sz="2000" b="1" dirty="0" err="1">
                <a:solidFill>
                  <a:srgbClr val="663300"/>
                </a:solidFill>
              </a:rPr>
              <a:t>чугааның</a:t>
            </a:r>
            <a:r>
              <a:rPr lang="ru-RU" sz="2000" b="1" dirty="0">
                <a:solidFill>
                  <a:srgbClr val="663300"/>
                </a:solidFill>
              </a:rPr>
              <a:t> </a:t>
            </a:r>
            <a:r>
              <a:rPr lang="ru-RU" sz="2000" b="1" dirty="0" err="1">
                <a:solidFill>
                  <a:srgbClr val="663300"/>
                </a:solidFill>
              </a:rPr>
              <a:t>бооп</a:t>
            </a:r>
            <a:r>
              <a:rPr lang="ru-RU" sz="2000" b="1" dirty="0">
                <a:solidFill>
                  <a:srgbClr val="663300"/>
                </a:solidFill>
              </a:rPr>
              <a:t> </a:t>
            </a:r>
            <a:r>
              <a:rPr lang="ru-RU" sz="2000" b="1" dirty="0" err="1">
                <a:solidFill>
                  <a:srgbClr val="663300"/>
                </a:solidFill>
              </a:rPr>
              <a:t>турар</a:t>
            </a:r>
            <a:r>
              <a:rPr lang="ru-RU" sz="2000" b="1" dirty="0">
                <a:solidFill>
                  <a:srgbClr val="663300"/>
                </a:solidFill>
              </a:rPr>
              <a:t> </a:t>
            </a:r>
            <a:r>
              <a:rPr lang="ru-RU" sz="2000" b="1" dirty="0" err="1">
                <a:solidFill>
                  <a:srgbClr val="663300"/>
                </a:solidFill>
              </a:rPr>
              <a:t>өйүнде</a:t>
            </a:r>
            <a:r>
              <a:rPr lang="ru-RU" sz="2000" b="1" dirty="0">
                <a:solidFill>
                  <a:srgbClr val="663300"/>
                </a:solidFill>
              </a:rPr>
              <a:t> </a:t>
            </a:r>
            <a:r>
              <a:rPr lang="ru-RU" sz="2000" b="1" dirty="0" err="1" smtClean="0">
                <a:solidFill>
                  <a:srgbClr val="663300"/>
                </a:solidFill>
              </a:rPr>
              <a:t>боттанып</a:t>
            </a:r>
            <a:r>
              <a:rPr lang="ru-RU" sz="2000" b="1" dirty="0" smtClean="0">
                <a:solidFill>
                  <a:srgbClr val="663300"/>
                </a:solidFill>
              </a:rPr>
              <a:t> </a:t>
            </a:r>
            <a:r>
              <a:rPr lang="ru-RU" sz="2000" b="1" dirty="0" err="1">
                <a:solidFill>
                  <a:srgbClr val="663300"/>
                </a:solidFill>
              </a:rPr>
              <a:t>турар</a:t>
            </a:r>
            <a:r>
              <a:rPr lang="ru-RU" sz="2000" b="1" dirty="0">
                <a:solidFill>
                  <a:srgbClr val="663300"/>
                </a:solidFill>
              </a:rPr>
              <a:t> </a:t>
            </a:r>
            <a:r>
              <a:rPr lang="ru-RU" sz="2000" b="1" dirty="0" err="1">
                <a:solidFill>
                  <a:srgbClr val="663300"/>
                </a:solidFill>
              </a:rPr>
              <a:t>кылдыныгны</a:t>
            </a:r>
            <a:r>
              <a:rPr lang="ru-RU" sz="2000" b="1" dirty="0">
                <a:solidFill>
                  <a:srgbClr val="663300"/>
                </a:solidFill>
              </a:rPr>
              <a:t> </a:t>
            </a:r>
            <a:r>
              <a:rPr lang="ru-RU" sz="2000" b="1" dirty="0" err="1" smtClean="0">
                <a:solidFill>
                  <a:srgbClr val="663300"/>
                </a:solidFill>
              </a:rPr>
              <a:t>илередир</a:t>
            </a:r>
            <a:r>
              <a:rPr lang="ru-RU" sz="2000" b="1" dirty="0" smtClean="0">
                <a:solidFill>
                  <a:srgbClr val="663300"/>
                </a:solidFill>
              </a:rPr>
              <a:t> </a:t>
            </a:r>
            <a:r>
              <a:rPr lang="ru-RU" sz="2000" b="1" dirty="0" err="1" smtClean="0">
                <a:solidFill>
                  <a:srgbClr val="663300"/>
                </a:solidFill>
              </a:rPr>
              <a:t>үе</a:t>
            </a:r>
            <a:r>
              <a:rPr lang="ru-RU" sz="2000" b="1" dirty="0" smtClean="0">
                <a:solidFill>
                  <a:srgbClr val="663300"/>
                </a:solidFill>
              </a:rPr>
              <a:t> </a:t>
            </a:r>
            <a:r>
              <a:rPr lang="ru-RU" sz="2000" b="1" dirty="0" err="1" smtClean="0">
                <a:solidFill>
                  <a:srgbClr val="663300"/>
                </a:solidFill>
              </a:rPr>
              <a:t>болур</a:t>
            </a:r>
            <a:r>
              <a:rPr lang="ru-RU" sz="2000" b="1" dirty="0" smtClean="0">
                <a:solidFill>
                  <a:srgbClr val="663300"/>
                </a:solidFill>
              </a:rPr>
              <a:t>.</a:t>
            </a:r>
            <a:endParaRPr lang="ru-RU" sz="2000" b="1" dirty="0">
              <a:solidFill>
                <a:srgbClr val="663300"/>
              </a:solidFill>
            </a:endParaRPr>
          </a:p>
          <a:p>
            <a:pPr algn="just"/>
            <a:r>
              <a:rPr lang="ru-RU" sz="2000" b="1" dirty="0" err="1" smtClean="0">
                <a:solidFill>
                  <a:srgbClr val="663300"/>
                </a:solidFill>
              </a:rPr>
              <a:t>Чижээ</a:t>
            </a:r>
            <a:r>
              <a:rPr lang="ru-RU" sz="2000" b="1" dirty="0" smtClean="0">
                <a:solidFill>
                  <a:srgbClr val="663300"/>
                </a:solidFill>
              </a:rPr>
              <a:t>:    </a:t>
            </a:r>
            <a:r>
              <a:rPr lang="ru-RU" sz="2000" b="1" i="1" dirty="0" err="1" smtClean="0">
                <a:solidFill>
                  <a:srgbClr val="663300"/>
                </a:solidFill>
              </a:rPr>
              <a:t>Кадарчы</a:t>
            </a:r>
            <a:r>
              <a:rPr lang="ru-RU" sz="2000" b="1" i="1" dirty="0" smtClean="0">
                <a:solidFill>
                  <a:srgbClr val="663300"/>
                </a:solidFill>
              </a:rPr>
              <a:t> </a:t>
            </a:r>
            <a:r>
              <a:rPr lang="ru-RU" sz="2000" b="1" i="1" dirty="0" err="1" smtClean="0">
                <a:solidFill>
                  <a:srgbClr val="663300"/>
                </a:solidFill>
              </a:rPr>
              <a:t>хавак</a:t>
            </a:r>
            <a:r>
              <a:rPr lang="ru-RU" sz="2000" b="1" i="1" dirty="0" smtClean="0">
                <a:solidFill>
                  <a:srgbClr val="663300"/>
                </a:solidFill>
              </a:rPr>
              <a:t> </a:t>
            </a:r>
            <a:r>
              <a:rPr lang="ru-RU" sz="2000" b="1" i="1" dirty="0" err="1" smtClean="0">
                <a:solidFill>
                  <a:srgbClr val="663300"/>
                </a:solidFill>
              </a:rPr>
              <a:t>кырында</a:t>
            </a:r>
            <a:r>
              <a:rPr lang="ru-RU" sz="2000" b="1" i="1" dirty="0" smtClean="0">
                <a:solidFill>
                  <a:srgbClr val="663300"/>
                </a:solidFill>
              </a:rPr>
              <a:t> </a:t>
            </a:r>
            <a:r>
              <a:rPr lang="ru-RU" sz="2000" b="1" i="1" dirty="0" err="1" smtClean="0">
                <a:solidFill>
                  <a:srgbClr val="663300"/>
                </a:solidFill>
              </a:rPr>
              <a:t>олур</a:t>
            </a:r>
            <a:r>
              <a:rPr lang="ru-RU" sz="2000" b="1" i="1" dirty="0" smtClean="0">
                <a:solidFill>
                  <a:srgbClr val="663300"/>
                </a:solidFill>
              </a:rPr>
              <a:t>.</a:t>
            </a:r>
          </a:p>
          <a:p>
            <a:pPr algn="just"/>
            <a:r>
              <a:rPr lang="tt-RU" sz="2000" b="1" dirty="0" smtClean="0">
                <a:solidFill>
                  <a:srgbClr val="663300"/>
                </a:solidFill>
              </a:rPr>
              <a:t>   Амгы үе үш хевирлиг.</a:t>
            </a:r>
            <a:endParaRPr lang="ru-RU" sz="2000" b="1" dirty="0">
              <a:solidFill>
                <a:srgbClr val="6633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57492444"/>
              </p:ext>
            </p:extLst>
          </p:nvPr>
        </p:nvGraphicFramePr>
        <p:xfrm>
          <a:off x="857224" y="2285992"/>
          <a:ext cx="7272810" cy="42934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4562"/>
                <a:gridCol w="1454562"/>
                <a:gridCol w="835292"/>
                <a:gridCol w="2073832"/>
                <a:gridCol w="1454562"/>
              </a:tblGrid>
              <a:tr h="663066">
                <a:tc>
                  <a:txBody>
                    <a:bodyPr/>
                    <a:lstStyle/>
                    <a:p>
                      <a:pPr algn="ctr"/>
                      <a:r>
                        <a:rPr lang="tt-RU" sz="1400" b="1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Амгы</a:t>
                      </a:r>
                      <a:r>
                        <a:rPr lang="tt-RU" sz="1400" b="1" baseline="0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үениң хевирлери</a:t>
                      </a:r>
                      <a:endParaRPr lang="ru-RU" sz="1400" b="1" dirty="0">
                        <a:solidFill>
                          <a:srgbClr val="66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1400" b="1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Айтырыы</a:t>
                      </a:r>
                      <a:r>
                        <a:rPr lang="tt-RU" sz="1400" b="1" baseline="0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solidFill>
                          <a:srgbClr val="66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1400" b="1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Кожумаа</a:t>
                      </a:r>
                      <a:r>
                        <a:rPr lang="tt-RU" sz="1400" b="1" baseline="0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solidFill>
                          <a:srgbClr val="66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1400" b="1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Дүрүмү</a:t>
                      </a:r>
                      <a:r>
                        <a:rPr lang="tt-RU" sz="1400" b="1" baseline="0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solidFill>
                          <a:srgbClr val="66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1400" b="1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Чижээ: </a:t>
                      </a:r>
                      <a:endParaRPr lang="ru-RU" sz="1400" b="1" dirty="0">
                        <a:solidFill>
                          <a:srgbClr val="66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00547">
                <a:tc>
                  <a:txBody>
                    <a:bodyPr/>
                    <a:lstStyle/>
                    <a:p>
                      <a:pPr algn="l"/>
                      <a:r>
                        <a:rPr lang="tt-RU" sz="1400" b="1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Тодаргай амгы үе</a:t>
                      </a:r>
                      <a:endParaRPr lang="ru-RU" sz="1400" b="1" dirty="0">
                        <a:solidFill>
                          <a:srgbClr val="66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t-RU" sz="1400" b="1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Чүнү кылып тур? Канчап тур?</a:t>
                      </a:r>
                      <a:endParaRPr lang="ru-RU" sz="1400" b="1" dirty="0">
                        <a:solidFill>
                          <a:srgbClr val="66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t-RU" sz="1400" b="1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-тур,</a:t>
                      </a:r>
                      <a:r>
                        <a:rPr lang="tt-RU" sz="1400" b="1" baseline="0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-чор, -олур,</a:t>
                      </a:r>
                    </a:p>
                    <a:p>
                      <a:pPr algn="l"/>
                      <a:r>
                        <a:rPr lang="tt-RU" sz="1400" b="1" baseline="0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-чыт. </a:t>
                      </a:r>
                      <a:endParaRPr lang="ru-RU" sz="1400" b="1" dirty="0">
                        <a:solidFill>
                          <a:srgbClr val="66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1400" b="1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Чугааның</a:t>
                      </a:r>
                      <a:r>
                        <a:rPr lang="tt-RU" sz="1400" b="1" baseline="0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бооп турар өйүнде боттаныр кылдыныгны илередир.</a:t>
                      </a:r>
                      <a:endParaRPr lang="ru-RU" sz="1400" b="1" dirty="0">
                        <a:solidFill>
                          <a:srgbClr val="66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t-RU" sz="1400" b="1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Дээрде сылдыс чүгүрүп бадып чыдыр.</a:t>
                      </a:r>
                      <a:endParaRPr lang="ru-RU" sz="1400" b="1" dirty="0">
                        <a:solidFill>
                          <a:srgbClr val="66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pPr algn="l"/>
                      <a:r>
                        <a:rPr lang="tt-RU" sz="1400" b="1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Тодаргай эвес амгы үе </a:t>
                      </a:r>
                      <a:endParaRPr lang="ru-RU" sz="1400" b="1" dirty="0">
                        <a:solidFill>
                          <a:srgbClr val="66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t-RU" sz="1400" b="1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Чүнү</a:t>
                      </a:r>
                      <a:r>
                        <a:rPr lang="tt-RU" sz="1400" b="1" baseline="0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кылып турар? Канчап турар?</a:t>
                      </a:r>
                      <a:endParaRPr lang="ru-RU" sz="1400" b="1" dirty="0">
                        <a:solidFill>
                          <a:srgbClr val="66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1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-турар,</a:t>
                      </a:r>
                    </a:p>
                    <a:p>
                      <a:r>
                        <a:rPr lang="tt-RU" sz="1400" b="1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-чыдар,</a:t>
                      </a:r>
                    </a:p>
                    <a:p>
                      <a:r>
                        <a:rPr lang="tt-RU" sz="1400" b="1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-чоруур.</a:t>
                      </a:r>
                      <a:endParaRPr lang="ru-RU" sz="1400" b="1" dirty="0">
                        <a:solidFill>
                          <a:srgbClr val="66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1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Чугааның бооп турар өйүнде эвес, а черле</a:t>
                      </a:r>
                      <a:r>
                        <a:rPr lang="tt-RU" sz="1400" b="1" baseline="0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доктаамал боттаныр кылдыныгны илередир.</a:t>
                      </a:r>
                      <a:endParaRPr lang="ru-RU" sz="1400" b="1" dirty="0">
                        <a:solidFill>
                          <a:srgbClr val="66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t-RU" sz="1400" b="1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Хемниң</a:t>
                      </a:r>
                      <a:r>
                        <a:rPr lang="tt-RU" sz="1400" b="1" baseline="0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суу шулурткайнып агып чыдар.</a:t>
                      </a:r>
                      <a:endParaRPr lang="ru-RU" sz="1400" b="1" dirty="0">
                        <a:solidFill>
                          <a:srgbClr val="66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403">
                <a:tc>
                  <a:txBody>
                    <a:bodyPr/>
                    <a:lstStyle/>
                    <a:p>
                      <a:pPr algn="l"/>
                      <a:r>
                        <a:rPr lang="tt-RU" sz="1400" b="1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Барымдаалыг амгы үе</a:t>
                      </a:r>
                      <a:endParaRPr lang="ru-RU" sz="1400" b="1" dirty="0">
                        <a:solidFill>
                          <a:srgbClr val="66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="1" dirty="0">
                        <a:solidFill>
                          <a:srgbClr val="66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1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-а-дыр/...</a:t>
                      </a:r>
                      <a:endParaRPr lang="ru-RU" sz="1400" b="1" dirty="0">
                        <a:solidFill>
                          <a:srgbClr val="66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1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Чугаа өйүнде болуп турар  кылдыныгны чугаалап турар ки</a:t>
                      </a:r>
                      <a:r>
                        <a:rPr lang="ru-RU" sz="1400" b="1" dirty="0" err="1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</a:t>
                      </a:r>
                      <a:r>
                        <a:rPr lang="ru-RU" sz="1400" b="1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боду к</a:t>
                      </a:r>
                      <a:r>
                        <a:rPr lang="tt-RU" sz="1400" b="1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өрүп, дыңнап турар утканы илередир</a:t>
                      </a:r>
                      <a:endParaRPr lang="ru-RU" sz="1400" b="1" dirty="0">
                        <a:solidFill>
                          <a:srgbClr val="66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t-RU" sz="1400" b="1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Аргада</a:t>
                      </a:r>
                      <a:r>
                        <a:rPr lang="tt-RU" sz="1400" b="1" baseline="0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дааш дыңналы-дыр.</a:t>
                      </a:r>
                      <a:endParaRPr lang="ru-RU" sz="1400" b="1" dirty="0">
                        <a:solidFill>
                          <a:srgbClr val="66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0057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27215"/>
    </mc:Choice>
    <mc:Fallback>
      <p:transition spd="slow" advTm="127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7230" y="461863"/>
            <a:ext cx="4576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b="1" dirty="0" smtClean="0">
                <a:solidFill>
                  <a:srgbClr val="CC3300"/>
                </a:solidFill>
              </a:rPr>
              <a:t>Дараазында онаалганы күүсет:</a:t>
            </a: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7830" y="1412776"/>
            <a:ext cx="73524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t-RU" b="1" i="1" dirty="0" smtClean="0">
                <a:solidFill>
                  <a:srgbClr val="996600"/>
                </a:solidFill>
              </a:rPr>
              <a:t>1.Домактарны тодаргай амгы үениң кылыг сөстери-биле доозуңар.</a:t>
            </a:r>
          </a:p>
          <a:p>
            <a:pPr algn="just"/>
            <a:r>
              <a:rPr lang="tt-RU" b="1" dirty="0" smtClean="0">
                <a:solidFill>
                  <a:srgbClr val="663300"/>
                </a:solidFill>
              </a:rPr>
              <a:t>   </a:t>
            </a:r>
          </a:p>
          <a:p>
            <a:pPr algn="just"/>
            <a:r>
              <a:rPr lang="tt-RU" b="1" dirty="0" smtClean="0">
                <a:solidFill>
                  <a:srgbClr val="663300"/>
                </a:solidFill>
              </a:rPr>
              <a:t> Севил самбыра чанында ...  .  Ооң кыдыында Солаңгы ...  . Башкы стол ындында ...  .  Бөгүнгү де</a:t>
            </a:r>
            <a:r>
              <a:rPr lang="ru-RU" b="1" dirty="0" err="1" smtClean="0">
                <a:solidFill>
                  <a:srgbClr val="663300"/>
                </a:solidFill>
              </a:rPr>
              <a:t>журный</a:t>
            </a:r>
            <a:r>
              <a:rPr lang="ru-RU" b="1" dirty="0" smtClean="0">
                <a:solidFill>
                  <a:srgbClr val="663300"/>
                </a:solidFill>
              </a:rPr>
              <a:t> </a:t>
            </a:r>
            <a:r>
              <a:rPr lang="ru-RU" b="1" dirty="0" err="1" smtClean="0">
                <a:solidFill>
                  <a:srgbClr val="663300"/>
                </a:solidFill>
              </a:rPr>
              <a:t>Чечек</a:t>
            </a:r>
            <a:r>
              <a:rPr lang="ru-RU" b="1" dirty="0" smtClean="0">
                <a:solidFill>
                  <a:srgbClr val="663300"/>
                </a:solidFill>
              </a:rPr>
              <a:t> …  .  </a:t>
            </a:r>
            <a:r>
              <a:rPr lang="ru-RU" b="1" dirty="0" err="1" smtClean="0">
                <a:solidFill>
                  <a:srgbClr val="663300"/>
                </a:solidFill>
              </a:rPr>
              <a:t>Кудумчуда</a:t>
            </a:r>
            <a:r>
              <a:rPr lang="ru-RU" b="1" dirty="0">
                <a:solidFill>
                  <a:srgbClr val="663300"/>
                </a:solidFill>
              </a:rPr>
              <a:t> </a:t>
            </a:r>
            <a:r>
              <a:rPr lang="ru-RU" b="1" dirty="0" smtClean="0">
                <a:solidFill>
                  <a:srgbClr val="663300"/>
                </a:solidFill>
              </a:rPr>
              <a:t> Саида …  .</a:t>
            </a:r>
          </a:p>
          <a:p>
            <a:pPr algn="just"/>
            <a:endParaRPr lang="ru-RU" b="1" i="1" dirty="0">
              <a:solidFill>
                <a:srgbClr val="663300"/>
              </a:solidFill>
            </a:endParaRPr>
          </a:p>
          <a:p>
            <a:pPr algn="just"/>
            <a:r>
              <a:rPr lang="ru-RU" b="1" i="1" dirty="0" smtClean="0">
                <a:solidFill>
                  <a:srgbClr val="996600"/>
                </a:solidFill>
              </a:rPr>
              <a:t>2.Домактарда </a:t>
            </a:r>
            <a:r>
              <a:rPr lang="ru-RU" b="1" i="1" dirty="0" err="1" smtClean="0">
                <a:solidFill>
                  <a:srgbClr val="996600"/>
                </a:solidFill>
              </a:rPr>
              <a:t>сөглекчи</a:t>
            </a:r>
            <a:r>
              <a:rPr lang="ru-RU" b="1" i="1" dirty="0" smtClean="0">
                <a:solidFill>
                  <a:srgbClr val="996600"/>
                </a:solidFill>
              </a:rPr>
              <a:t> </a:t>
            </a:r>
            <a:r>
              <a:rPr lang="ru-RU" b="1" i="1" dirty="0" err="1" smtClean="0">
                <a:solidFill>
                  <a:srgbClr val="996600"/>
                </a:solidFill>
              </a:rPr>
              <a:t>болуп</a:t>
            </a:r>
            <a:r>
              <a:rPr lang="ru-RU" b="1" i="1" dirty="0" smtClean="0">
                <a:solidFill>
                  <a:srgbClr val="996600"/>
                </a:solidFill>
              </a:rPr>
              <a:t> </a:t>
            </a:r>
            <a:r>
              <a:rPr lang="ru-RU" b="1" i="1" dirty="0" err="1" smtClean="0">
                <a:solidFill>
                  <a:srgbClr val="996600"/>
                </a:solidFill>
              </a:rPr>
              <a:t>чоруур</a:t>
            </a:r>
            <a:r>
              <a:rPr lang="ru-RU" b="1" i="1" dirty="0" smtClean="0">
                <a:solidFill>
                  <a:srgbClr val="996600"/>
                </a:solidFill>
              </a:rPr>
              <a:t> </a:t>
            </a:r>
            <a:r>
              <a:rPr lang="ru-RU" b="1" i="1" dirty="0" err="1" smtClean="0">
                <a:solidFill>
                  <a:srgbClr val="996600"/>
                </a:solidFill>
              </a:rPr>
              <a:t>кылыг</a:t>
            </a:r>
            <a:r>
              <a:rPr lang="ru-RU" b="1" i="1" dirty="0" smtClean="0">
                <a:solidFill>
                  <a:srgbClr val="996600"/>
                </a:solidFill>
              </a:rPr>
              <a:t> </a:t>
            </a:r>
            <a:r>
              <a:rPr lang="ru-RU" b="1" i="1" dirty="0" err="1" smtClean="0">
                <a:solidFill>
                  <a:srgbClr val="996600"/>
                </a:solidFill>
              </a:rPr>
              <a:t>сөстеринден</a:t>
            </a:r>
            <a:r>
              <a:rPr lang="ru-RU" b="1" i="1" dirty="0" smtClean="0">
                <a:solidFill>
                  <a:srgbClr val="996600"/>
                </a:solidFill>
              </a:rPr>
              <a:t> </a:t>
            </a:r>
            <a:r>
              <a:rPr lang="ru-RU" b="1" i="1" dirty="0" err="1" smtClean="0">
                <a:solidFill>
                  <a:srgbClr val="996600"/>
                </a:solidFill>
              </a:rPr>
              <a:t>тодаргай</a:t>
            </a:r>
            <a:r>
              <a:rPr lang="ru-RU" b="1" i="1" dirty="0" smtClean="0">
                <a:solidFill>
                  <a:srgbClr val="996600"/>
                </a:solidFill>
              </a:rPr>
              <a:t> </a:t>
            </a:r>
            <a:r>
              <a:rPr lang="ru-RU" b="1" i="1" dirty="0" err="1" smtClean="0">
                <a:solidFill>
                  <a:srgbClr val="996600"/>
                </a:solidFill>
              </a:rPr>
              <a:t>эвес</a:t>
            </a:r>
            <a:r>
              <a:rPr lang="ru-RU" b="1" i="1" dirty="0" smtClean="0">
                <a:solidFill>
                  <a:srgbClr val="996600"/>
                </a:solidFill>
              </a:rPr>
              <a:t> </a:t>
            </a:r>
            <a:r>
              <a:rPr lang="ru-RU" b="1" i="1" dirty="0" err="1" smtClean="0">
                <a:solidFill>
                  <a:srgbClr val="996600"/>
                </a:solidFill>
              </a:rPr>
              <a:t>амгы</a:t>
            </a:r>
            <a:r>
              <a:rPr lang="ru-RU" b="1" i="1" dirty="0" smtClean="0">
                <a:solidFill>
                  <a:srgbClr val="996600"/>
                </a:solidFill>
              </a:rPr>
              <a:t> </a:t>
            </a:r>
            <a:r>
              <a:rPr lang="ru-RU" b="1" i="1" dirty="0" err="1" smtClean="0">
                <a:solidFill>
                  <a:srgbClr val="996600"/>
                </a:solidFill>
              </a:rPr>
              <a:t>үе</a:t>
            </a:r>
            <a:r>
              <a:rPr lang="ru-RU" b="1" i="1" dirty="0" smtClean="0">
                <a:solidFill>
                  <a:srgbClr val="996600"/>
                </a:solidFill>
              </a:rPr>
              <a:t> </a:t>
            </a:r>
            <a:r>
              <a:rPr lang="ru-RU" b="1" i="1" dirty="0" err="1" smtClean="0">
                <a:solidFill>
                  <a:srgbClr val="996600"/>
                </a:solidFill>
              </a:rPr>
              <a:t>хевирин</a:t>
            </a:r>
            <a:r>
              <a:rPr lang="ru-RU" b="1" i="1" dirty="0" smtClean="0">
                <a:solidFill>
                  <a:srgbClr val="996600"/>
                </a:solidFill>
              </a:rPr>
              <a:t> </a:t>
            </a:r>
            <a:r>
              <a:rPr lang="ru-RU" b="1" i="1" dirty="0" err="1" smtClean="0">
                <a:solidFill>
                  <a:srgbClr val="996600"/>
                </a:solidFill>
              </a:rPr>
              <a:t>тургузуңар</a:t>
            </a:r>
            <a:r>
              <a:rPr lang="ru-RU" b="1" i="1" dirty="0" smtClean="0">
                <a:solidFill>
                  <a:srgbClr val="996600"/>
                </a:solidFill>
              </a:rPr>
              <a:t>.</a:t>
            </a:r>
          </a:p>
          <a:p>
            <a:pPr algn="just"/>
            <a:endParaRPr lang="tt-RU" b="1" i="1" dirty="0" smtClean="0">
              <a:solidFill>
                <a:srgbClr val="663300"/>
              </a:solidFill>
            </a:endParaRPr>
          </a:p>
          <a:p>
            <a:pPr algn="just"/>
            <a:r>
              <a:rPr lang="tt-RU" b="1" i="1" dirty="0" smtClean="0">
                <a:solidFill>
                  <a:srgbClr val="663300"/>
                </a:solidFill>
              </a:rPr>
              <a:t> </a:t>
            </a:r>
            <a:r>
              <a:rPr lang="tt-RU" b="1" dirty="0" smtClean="0">
                <a:solidFill>
                  <a:srgbClr val="663300"/>
                </a:solidFill>
              </a:rPr>
              <a:t>Элезинде бичии ургулар ойнаан. Оолдар машина оруу кылган, а ургулар ба</a:t>
            </a:r>
            <a:r>
              <a:rPr lang="ru-RU" b="1" dirty="0" err="1" smtClean="0">
                <a:solidFill>
                  <a:srgbClr val="663300"/>
                </a:solidFill>
              </a:rPr>
              <a:t>жы</a:t>
            </a:r>
            <a:r>
              <a:rPr lang="tt-RU" b="1" dirty="0" smtClean="0">
                <a:solidFill>
                  <a:srgbClr val="663300"/>
                </a:solidFill>
              </a:rPr>
              <a:t>ңнар, шивээлер туткан. Ол оюнга шаптыктавазы-биле кыдыындан көрдүм. Олар мени-даа эскерер хире эвес  чай чок ойнаан.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9299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2_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266</Words>
  <Application>Microsoft Office PowerPoint</Application>
  <PresentationFormat>Экран (4:3)</PresentationFormat>
  <Paragraphs>50</Paragraphs>
  <Slides>6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2_Тема Office</vt:lpstr>
      <vt:lpstr>Аспект</vt:lpstr>
      <vt:lpstr>  Тыва дыл. 6 класс.  Кылыг сөзүнүң болуушкун наклонениезиниң амгы үези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 Windows</cp:lastModifiedBy>
  <cp:revision>39</cp:revision>
  <dcterms:created xsi:type="dcterms:W3CDTF">2013-08-18T05:10:05Z</dcterms:created>
  <dcterms:modified xsi:type="dcterms:W3CDTF">2020-04-03T12:09:38Z</dcterms:modified>
</cp:coreProperties>
</file>