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83" r:id="rId5"/>
    <p:sldId id="263" r:id="rId6"/>
    <p:sldId id="262" r:id="rId7"/>
    <p:sldId id="264" r:id="rId8"/>
    <p:sldId id="265" r:id="rId9"/>
    <p:sldId id="260" r:id="rId10"/>
    <p:sldId id="258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6" r:id="rId19"/>
    <p:sldId id="270" r:id="rId20"/>
    <p:sldId id="277" r:id="rId21"/>
    <p:sldId id="288" r:id="rId22"/>
    <p:sldId id="278" r:id="rId23"/>
    <p:sldId id="279" r:id="rId24"/>
    <p:sldId id="284" r:id="rId25"/>
    <p:sldId id="285" r:id="rId26"/>
    <p:sldId id="286" r:id="rId27"/>
    <p:sldId id="289" r:id="rId28"/>
    <p:sldId id="290" r:id="rId29"/>
    <p:sldId id="292" r:id="rId30"/>
    <p:sldId id="291" r:id="rId31"/>
    <p:sldId id="293" r:id="rId32"/>
    <p:sldId id="294" r:id="rId33"/>
    <p:sldId id="287" r:id="rId34"/>
    <p:sldId id="295" r:id="rId35"/>
    <p:sldId id="298" r:id="rId36"/>
    <p:sldId id="296" r:id="rId37"/>
    <p:sldId id="297" r:id="rId38"/>
    <p:sldId id="282" r:id="rId39"/>
    <p:sldId id="2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5" autoAdjust="0"/>
    <p:restoredTop sz="85528" autoAdjust="0"/>
  </p:normalViewPr>
  <p:slideViewPr>
    <p:cSldViewPr>
      <p:cViewPr>
        <p:scale>
          <a:sx n="100" d="100"/>
          <a:sy n="100" d="100"/>
        </p:scale>
        <p:origin x="-138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10FD-C1F5-4842-9446-4B497B3B33C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30D5-43FE-4229-9DBD-E43CB04EC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2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7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(Слово «учение» нельзя связывать сугубо со школьный обучением, сидением за партами и т.п. </a:t>
            </a:r>
            <a:r>
              <a:rPr lang="ru-RU" sz="120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(Слово «учение» нельзя связывать сугубо со школьный обучением, сидением за партами и т.п. </a:t>
            </a:r>
            <a:r>
              <a:rPr lang="ru-RU" sz="120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(Слово «учение» нельзя связывать сугубо со школьный обучением, сидением за партами и т.п. </a:t>
            </a:r>
            <a:r>
              <a:rPr lang="ru-RU" sz="120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Ребенок приобретает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собственный опыт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осваивает и осмысливает мир, активно строя знания на основе предыдущего опыта в самостоятельной и «совместно-разделенной» деятельности и в общении с другими детьми и взрослыми, становясь полноценным участником образовательного процесса (Л. С. Выготский, А. Н. Леонтьев, Ж. Пиаже, 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Дьюи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со-действия и со-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трудничества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конкретным выражением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-конструктивистского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 в образовании и реализуется в качестве сквозного принципа организации образовательной деятельности по Программе, а также в форме методик «Детский совет» и «Волшебный круг».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мир, для жизни в котором, мы воспитываем наших детей и даем им образование, многообразен и подвержен постоянным изменениям.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сложные задачи социального развития требуют более высокой способности к концентрации, логико-аналитическому мышлению, способности к самостоятельному решению проблем и ориентации в сложных взаимосвязях, более высокой психологической стабильности.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Постоянные изменения экономики и рынка труда, возросшая децентрализация организации труда требуют, помимо узко профессиональных знаний целого ряда личностных качеств и ценностных установок, способности к коммуникации, умения работать в команде и т. п. Эти изменения востребуют такие качества личности, как инициатива, активность, умение и желание учиться, принятие на себя ответственности, креативность, готовность к инновациям. Все эти качества – как убедительно показывают исследования – закладываются в период раннего и дошкольного детства.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1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Содержание определяется как то, чему мы хотим обучить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Содержание определяется как то, чему мы хотим обучить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Содержание определяется как то, чему мы хотим обучить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Содержание определяется как то, чему мы хотим обучить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Содержание определяется как то, чему мы хотим обучить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мир, для жизни в котором, мы воспитываем наших детей и даем им образование, многообразен и подвержен постоянным изменениям. На этапе перехода от индустриального к постиндустриальному, информационному обществу перед каждым человеком стоят ориентационные задачи нового уровня.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сложные задачи социального развития требуют более высокой способности к концентрации, логико-аналитическому мышлению, способности к самостоятельному решению проблем и ориентации в сложных взаимосвязях, более высокой психологической стабильности.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Постоянные изменения экономики и рынка труда, возросшая децентрализация организации труда требуют, помимо узко профессиональных знаний целого ряда личностных качеств и ценностных установок, способности к коммуникации, умения работать в команде и т. п. Эти изменения востребуют такие качества личности, как инициатива, активность, умение и желание учиться, принятие на себя ответственности, креативность, готовность к инновациям. Все эти качества – как убедительно показывают исследования – закладываются в период раннего и дошкольного детства.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возрастающего культурного многообразия, глобализации экономики и усиления международной мобильности, жизни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мультикультурном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многонациональном обществе, в котором представлено многообразие этносов и культур, необходимо наряду с задачами культурной, национальной, этнической идентичности и укоренения в определенной социокультурной общности решать задачи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мультикультурной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компетентности и компетентности в области иностранных языков.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1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Со-конструкция – совместное конструирование смыслов.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деятельности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исследовательская деятельность, общение и свободная активность по выбору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(Слово «учение» нельзя связывать сугубо со школьный обучением, сидением за партами и т.п. 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30D5-43FE-4229-9DBD-E43CB04EC5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7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-obr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Cover_Slide_Design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Четыре стержневых идеи программы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17976"/>
            <a:ext cx="5357850" cy="3935360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</a:pPr>
            <a:r>
              <a:rPr lang="ru-RU" dirty="0"/>
              <a:t>1. </a:t>
            </a:r>
            <a:r>
              <a:rPr lang="ru-RU" sz="1400" b="1" dirty="0" smtClean="0"/>
              <a:t>Новое </a:t>
            </a:r>
            <a:r>
              <a:rPr lang="ru-RU" sz="1400" b="1" dirty="0"/>
              <a:t>видение образа ребенка</a:t>
            </a:r>
            <a:r>
              <a:rPr lang="ru-RU" sz="1400" dirty="0"/>
              <a:t>, его развития, а также сущности  образования и образовательного </a:t>
            </a:r>
            <a:r>
              <a:rPr lang="ru-RU" sz="1400" dirty="0" smtClean="0"/>
              <a:t>процесса;</a:t>
            </a:r>
          </a:p>
          <a:p>
            <a:pPr algn="l">
              <a:lnSpc>
                <a:spcPts val="1500"/>
              </a:lnSpc>
            </a:pPr>
            <a:r>
              <a:rPr lang="ru-RU" dirty="0"/>
              <a:t>2. </a:t>
            </a:r>
            <a:r>
              <a:rPr lang="ru-RU" sz="1400" dirty="0"/>
              <a:t>Идея  </a:t>
            </a:r>
            <a:r>
              <a:rPr lang="ru-RU" sz="1400" b="1" dirty="0"/>
              <a:t>интерактивного  взаимодействия  </a:t>
            </a:r>
            <a:r>
              <a:rPr lang="ru-RU" sz="1400" dirty="0"/>
              <a:t>всех участников образовательных отношений,  идея «учебного  сообщества»,  основанного   на  диалогическом принципе  со-действия (со-конструкции), участия, в котором активен  и ребенок и взрослый. С учебном сообществе учатся все – и дети и </a:t>
            </a:r>
            <a:r>
              <a:rPr lang="ru-RU" sz="1400" dirty="0" smtClean="0"/>
              <a:t>взрослые; </a:t>
            </a:r>
          </a:p>
          <a:p>
            <a:pPr algn="l">
              <a:lnSpc>
                <a:spcPts val="1500"/>
              </a:lnSpc>
            </a:pPr>
            <a:r>
              <a:rPr lang="ru-RU" dirty="0"/>
              <a:t>3. </a:t>
            </a:r>
            <a:r>
              <a:rPr lang="ru-RU" sz="1400" dirty="0"/>
              <a:t>Наличие </a:t>
            </a:r>
            <a:r>
              <a:rPr lang="ru-RU" sz="1400" b="1" dirty="0"/>
              <a:t>технологии организации образовательной деятельности</a:t>
            </a:r>
            <a:r>
              <a:rPr lang="ru-RU" sz="1400" dirty="0"/>
              <a:t>. Универсальной и функциональной по организационным действиям. Открытой для идей, креативной, учитывающей индивидуальные интересы и потребности детей и взрослых, ресурсы местного сообщества – по </a:t>
            </a:r>
            <a:r>
              <a:rPr lang="ru-RU" sz="1400" dirty="0" smtClean="0"/>
              <a:t>содержанию;</a:t>
            </a:r>
          </a:p>
          <a:p>
            <a:pPr algn="l">
              <a:lnSpc>
                <a:spcPts val="1500"/>
              </a:lnSpc>
            </a:pPr>
            <a:r>
              <a:rPr lang="ru-RU" dirty="0"/>
              <a:t>4. </a:t>
            </a:r>
            <a:r>
              <a:rPr lang="ru-RU" sz="1400" b="1" dirty="0" smtClean="0"/>
              <a:t>Отказ </a:t>
            </a:r>
            <a:r>
              <a:rPr lang="ru-RU" sz="1400" b="1" dirty="0"/>
              <a:t>от  ведущей роли воспитателя </a:t>
            </a:r>
            <a:r>
              <a:rPr lang="ru-RU" sz="1400" dirty="0"/>
              <a:t>в пользу поддержки детской инициативы всеми взрослыми (педагогами, родителями, представителями местного сообщества</a:t>
            </a:r>
            <a:r>
              <a:rPr lang="ru-RU" sz="1400" dirty="0" smtClean="0"/>
              <a:t>). </a:t>
            </a:r>
            <a:r>
              <a:rPr lang="ru-RU" sz="1400" b="1" dirty="0" smtClean="0"/>
              <a:t>Отказ </a:t>
            </a:r>
            <a:r>
              <a:rPr lang="ru-RU" sz="1400" b="1" dirty="0"/>
              <a:t>от идеи единственной ведущей деятельности</a:t>
            </a:r>
            <a:r>
              <a:rPr lang="ru-RU" sz="1400" dirty="0"/>
              <a:t> в пользу  учета и  использования разных  способов и видов деятельности, играющих в развитии ребенка существенную </a:t>
            </a:r>
            <a:r>
              <a:rPr lang="ru-RU" sz="1400" dirty="0" smtClean="0"/>
              <a:t>роль.</a:t>
            </a:r>
            <a:endParaRPr lang="ru-RU" sz="1400" dirty="0"/>
          </a:p>
          <a:p>
            <a:pPr algn="l">
              <a:lnSpc>
                <a:spcPts val="1500"/>
              </a:lnSpc>
            </a:pPr>
            <a:endParaRPr lang="ru-RU" sz="13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Подходы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just"/>
            <a:r>
              <a:rPr lang="ru-RU" sz="1100" dirty="0" smtClean="0"/>
              <a:t>Программа отказывается от устаревших подходов : </a:t>
            </a:r>
          </a:p>
          <a:p>
            <a:pPr algn="just"/>
            <a:r>
              <a:rPr lang="ru-RU" dirty="0" smtClean="0"/>
              <a:t>НЕТ.</a:t>
            </a:r>
            <a:r>
              <a:rPr lang="ru-RU" sz="1100" dirty="0"/>
              <a:t> </a:t>
            </a:r>
            <a:r>
              <a:rPr lang="ru-RU" sz="1100" dirty="0" smtClean="0"/>
              <a:t>Передача </a:t>
            </a:r>
            <a:r>
              <a:rPr lang="ru-RU" sz="1100" dirty="0"/>
              <a:t>знаний и опыта от [знающих, опытных, компетентных] взрослых  [незнающим, неопытным, некомпетентным] детям  не удовлетворяет современным   вызовам и данным исследований;  в так понимаемом образовании активен прежде всего взрослый,  ребенок же является пассивным  объектом воспитательных и образовательных воздействий, задача которого усвоить то, чему его обучают.  </a:t>
            </a:r>
          </a:p>
          <a:p>
            <a:pPr algn="just"/>
            <a:r>
              <a:rPr lang="ru-RU" dirty="0" smtClean="0"/>
              <a:t>НЕТ</a:t>
            </a:r>
            <a:r>
              <a:rPr lang="ru-RU" dirty="0"/>
              <a:t>. </a:t>
            </a:r>
            <a:r>
              <a:rPr lang="ru-RU" sz="1100" dirty="0"/>
              <a:t>О</a:t>
            </a:r>
            <a:r>
              <a:rPr lang="ru-RU" sz="1100" dirty="0" smtClean="0"/>
              <a:t>риентация </a:t>
            </a:r>
            <a:r>
              <a:rPr lang="ru-RU" sz="1100" dirty="0"/>
              <a:t>на образование, понимаемое </a:t>
            </a:r>
            <a:r>
              <a:rPr lang="ru-RU" sz="1100" i="1" dirty="0"/>
              <a:t>как </a:t>
            </a:r>
            <a:r>
              <a:rPr lang="ru-RU" sz="1100" i="1" u="sng" dirty="0"/>
              <a:t>индивидуальный процесс активного </a:t>
            </a:r>
            <a:r>
              <a:rPr lang="ru-RU" sz="1100" i="1" u="sng" dirty="0" err="1"/>
              <a:t>самостроительства</a:t>
            </a:r>
            <a:r>
              <a:rPr lang="ru-RU" sz="1100" i="1" dirty="0"/>
              <a:t> </a:t>
            </a:r>
            <a:r>
              <a:rPr lang="ru-RU" sz="1100" dirty="0"/>
              <a:t>  оказался неэффективным, так как недооценивал роли социальной и культурной среды и общения.  Программы, ориентированные на ребенка,  основанные на этой модели (конструктивизм) в настоящее время пересматриваются по всему миру. </a:t>
            </a:r>
          </a:p>
          <a:p>
            <a:pPr algn="just"/>
            <a:r>
              <a:rPr lang="ru-RU" dirty="0"/>
              <a:t>Да.</a:t>
            </a:r>
            <a:r>
              <a:rPr lang="ru-RU" sz="1100" dirty="0" smtClean="0"/>
              <a:t> Современные </a:t>
            </a:r>
            <a:r>
              <a:rPr lang="ru-RU" sz="1100" dirty="0"/>
              <a:t>программы, обеспечивающие   самое высокое качество и позитивные эффекты,  основаны на активности  всех участников  образовательных отношений – и детей, и взрослых.  В этой модели образование понимается  как  </a:t>
            </a:r>
            <a:r>
              <a:rPr lang="ru-RU" sz="1100" i="1" dirty="0"/>
              <a:t>социальный процесс взаимодействия</a:t>
            </a:r>
            <a:r>
              <a:rPr lang="ru-RU" sz="1100" dirty="0"/>
              <a:t>, включенное в определенный </a:t>
            </a:r>
            <a:r>
              <a:rPr lang="ru-RU" sz="1100" dirty="0" smtClean="0"/>
              <a:t>социокультурный </a:t>
            </a:r>
            <a:r>
              <a:rPr lang="ru-RU" sz="1100" dirty="0"/>
              <a:t>контекст (</a:t>
            </a:r>
            <a:r>
              <a:rPr lang="ru-RU" sz="1100" i="1" dirty="0"/>
              <a:t>социальный конструктивизм</a:t>
            </a:r>
            <a:r>
              <a:rPr lang="ru-RU" sz="1100" dirty="0" smtClean="0"/>
              <a:t>).</a:t>
            </a:r>
            <a:endParaRPr lang="ru-RU" sz="11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25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Новое видение образа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73960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400" b="1" dirty="0"/>
              <a:t>Позитивный образ  </a:t>
            </a:r>
            <a:r>
              <a:rPr lang="ru-RU" sz="1400" b="1" dirty="0" smtClean="0"/>
              <a:t>ребенка</a:t>
            </a:r>
            <a:endParaRPr lang="en-US" sz="1400" dirty="0" smtClean="0"/>
          </a:p>
          <a:p>
            <a:pPr algn="l"/>
            <a:r>
              <a:rPr lang="ru-RU" sz="1400" dirty="0" smtClean="0"/>
              <a:t>Под </a:t>
            </a:r>
            <a:r>
              <a:rPr lang="ru-RU" sz="1400" dirty="0"/>
              <a:t>влиянием исследований и передовой практики  акцент </a:t>
            </a:r>
            <a:r>
              <a:rPr lang="ru-RU" sz="1400" dirty="0" smtClean="0"/>
              <a:t>переместился от</a:t>
            </a:r>
            <a:r>
              <a:rPr lang="ru-RU" sz="1400" i="1" dirty="0" smtClean="0"/>
              <a:t> </a:t>
            </a:r>
            <a:r>
              <a:rPr lang="ru-RU" sz="1400" i="1" dirty="0"/>
              <a:t>ориентации на дефициты</a:t>
            </a:r>
            <a:r>
              <a:rPr lang="ru-RU" sz="1400" dirty="0"/>
              <a:t> </a:t>
            </a:r>
            <a:r>
              <a:rPr lang="en-US" sz="1400" dirty="0" smtClean="0"/>
              <a:t>[</a:t>
            </a:r>
            <a:r>
              <a:rPr lang="ru-RU" sz="1400" b="1" dirty="0" smtClean="0"/>
              <a:t>ребенок </a:t>
            </a:r>
            <a:r>
              <a:rPr lang="ru-RU" sz="1400" b="1" dirty="0"/>
              <a:t>еще не может</a:t>
            </a:r>
            <a:r>
              <a:rPr lang="ru-RU" sz="1400" dirty="0"/>
              <a:t> и зависит от стимулов </a:t>
            </a:r>
            <a:r>
              <a:rPr lang="ru-RU" sz="1400" dirty="0" smtClean="0"/>
              <a:t>извне</a:t>
            </a:r>
            <a:r>
              <a:rPr lang="en-US" sz="1400" dirty="0" smtClean="0"/>
              <a:t>]</a:t>
            </a:r>
          </a:p>
          <a:p>
            <a:pPr algn="l"/>
            <a:r>
              <a:rPr lang="ru-RU" sz="1400" i="1" dirty="0" smtClean="0"/>
              <a:t>на </a:t>
            </a:r>
            <a:r>
              <a:rPr lang="ru-RU" sz="1400" i="1" dirty="0"/>
              <a:t>ориентацию на компетентности</a:t>
            </a:r>
            <a:r>
              <a:rPr lang="ru-RU" sz="1400" dirty="0"/>
              <a:t>, </a:t>
            </a:r>
            <a:r>
              <a:rPr lang="ru-RU" sz="1400" i="1" dirty="0"/>
              <a:t>их укрепление и развитие</a:t>
            </a:r>
            <a:r>
              <a:rPr lang="ru-RU" sz="1400" dirty="0"/>
              <a:t> - </a:t>
            </a:r>
            <a:r>
              <a:rPr lang="en-US" sz="1400" dirty="0" smtClean="0"/>
              <a:t>- </a:t>
            </a:r>
            <a:r>
              <a:rPr lang="ru-RU" sz="1400" dirty="0" smtClean="0"/>
              <a:t>на </a:t>
            </a:r>
            <a:r>
              <a:rPr lang="ru-RU" sz="1400" dirty="0"/>
              <a:t>то, что </a:t>
            </a:r>
            <a:r>
              <a:rPr lang="ru-RU" sz="1400" b="1" dirty="0">
                <a:solidFill>
                  <a:srgbClr val="00B050"/>
                </a:solidFill>
              </a:rPr>
              <a:t>ребенок может</a:t>
            </a:r>
            <a:r>
              <a:rPr lang="ru-RU" sz="1400" dirty="0"/>
              <a:t>, на поддержку его  активности и ресурсов. </a:t>
            </a:r>
            <a:endParaRPr lang="ru-RU" sz="1400" dirty="0" smtClean="0"/>
          </a:p>
          <a:p>
            <a:pPr algn="l"/>
            <a:endParaRPr lang="ru-RU" sz="1400" dirty="0"/>
          </a:p>
          <a:p>
            <a:pPr algn="l"/>
            <a:r>
              <a:rPr lang="ru-RU" sz="1400" dirty="0"/>
              <a:t>Программа последовательно реализует эту новую ориентацию и ориентируется на компетентности, возможности и способности детей. </a:t>
            </a:r>
            <a:endParaRPr lang="ru-RU" sz="1400" dirty="0" smtClean="0"/>
          </a:p>
          <a:p>
            <a:pPr algn="l"/>
            <a:r>
              <a:rPr lang="ru-RU" sz="1400" dirty="0" smtClean="0"/>
              <a:t>Общий </a:t>
            </a:r>
            <a:r>
              <a:rPr lang="ru-RU" sz="1400" dirty="0"/>
              <a:t>взгляд на ребенка, его потенциал и возможности можно сформулировать так: ребенок </a:t>
            </a:r>
            <a:r>
              <a:rPr lang="ru-RU" sz="1400" i="1" dirty="0"/>
              <a:t>активен и вносит свой вклад в процессы собственного образования.</a:t>
            </a:r>
            <a:r>
              <a:rPr lang="ru-RU" sz="1400" dirty="0"/>
              <a:t> </a:t>
            </a:r>
          </a:p>
          <a:p>
            <a:pPr algn="just"/>
            <a:endParaRPr lang="ru-RU" sz="11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3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/>
              <a:t>Человек появляется на свет, оснащенный дееспособными органами чувств и основополагающими </a:t>
            </a:r>
            <a:r>
              <a:rPr lang="ru-RU" sz="1600" b="1" dirty="0" smtClean="0"/>
              <a:t>компетентностями </a:t>
            </a:r>
          </a:p>
          <a:p>
            <a:pPr lvl="0" algn="l"/>
            <a:endParaRPr lang="ru-RU" sz="1600" b="1" dirty="0"/>
          </a:p>
          <a:p>
            <a:pPr lvl="0" algn="l"/>
            <a:r>
              <a:rPr lang="ru-RU" sz="1600" dirty="0" smtClean="0"/>
              <a:t>Ребенок </a:t>
            </a:r>
            <a:r>
              <a:rPr lang="ru-RU" sz="1600" dirty="0"/>
              <a:t>с самого рождения готов к коммуникации, взаимодействию и, тем самым -  к диалогу со взрослыми. Уже непосредственно после рождения младенец начинает исследовать окружающий его мир, вступать с ним во взаимодействие и таким образом вносить свой активный вклад в процессы образования (освоение своего тела, социального и предметного мира).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3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/>
              <a:t>Дети хотят принимать участие во всем, что происходит </a:t>
            </a:r>
            <a:r>
              <a:rPr lang="ru-RU" sz="1600" b="1" dirty="0" smtClean="0"/>
              <a:t>вокруг</a:t>
            </a:r>
            <a:r>
              <a:rPr lang="ru-RU" sz="1600" dirty="0" smtClean="0"/>
              <a:t> </a:t>
            </a:r>
          </a:p>
          <a:p>
            <a:pPr lvl="0" algn="l"/>
            <a:r>
              <a:rPr lang="ru-RU" sz="1600" dirty="0"/>
              <a:t>И</a:t>
            </a:r>
            <a:r>
              <a:rPr lang="ru-RU" sz="1600" dirty="0" smtClean="0"/>
              <a:t>грая </a:t>
            </a:r>
            <a:r>
              <a:rPr lang="ru-RU" sz="1600" dirty="0"/>
              <a:t>активную роль в процессе своего образования, они являются его действующими лицами (субъектами) с собственными разнообразными возможностями выражения, своим мнением, способностью к принятию решений и ответственности в соответствии со своим развитием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44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Дети изначально хотят </a:t>
            </a:r>
            <a:r>
              <a:rPr lang="ru-RU" sz="1600" b="1" dirty="0" smtClean="0"/>
              <a:t>учиться</a:t>
            </a:r>
          </a:p>
          <a:p>
            <a:pPr algn="l"/>
            <a:r>
              <a:rPr lang="ru-RU" sz="1600" dirty="0" smtClean="0"/>
              <a:t>Активность</a:t>
            </a:r>
            <a:r>
              <a:rPr lang="ru-RU" sz="1600" dirty="0"/>
              <a:t>, любопытство, страсть к учению, </a:t>
            </a:r>
            <a:r>
              <a:rPr lang="ru-RU" sz="1600" dirty="0" smtClean="0"/>
              <a:t>жажда </a:t>
            </a:r>
            <a:r>
              <a:rPr lang="ru-RU" sz="1600" dirty="0"/>
              <a:t>знаний и </a:t>
            </a:r>
            <a:r>
              <a:rPr lang="ru-RU" sz="1600" dirty="0" smtClean="0"/>
              <a:t>способность </a:t>
            </a:r>
            <a:r>
              <a:rPr lang="ru-RU" sz="1600" dirty="0"/>
              <a:t>к обучению </a:t>
            </a:r>
            <a:r>
              <a:rPr lang="ru-RU" sz="1600" dirty="0" smtClean="0"/>
              <a:t>у детей удивительно </a:t>
            </a:r>
            <a:r>
              <a:rPr lang="ru-RU" sz="1600" dirty="0"/>
              <a:t>велики. </a:t>
            </a:r>
            <a:endParaRPr lang="ru-RU" sz="1600" dirty="0" smtClean="0"/>
          </a:p>
          <a:p>
            <a:pPr algn="l"/>
            <a:r>
              <a:rPr lang="ru-RU" sz="1600" dirty="0" smtClean="0"/>
              <a:t>В </a:t>
            </a:r>
            <a:r>
              <a:rPr lang="ru-RU" sz="1600" dirty="0"/>
              <a:t>своей деятельности и в постановке вопросов дети являются в высшей степени креативными мастерами, изобретателями, музыкантами, художниками, исследователями (физиками, математиками, историками и философами</a:t>
            </a:r>
            <a:r>
              <a:rPr lang="ru-RU" sz="1600" dirty="0" smtClean="0"/>
              <a:t>).</a:t>
            </a:r>
          </a:p>
          <a:p>
            <a:pPr algn="l"/>
            <a:r>
              <a:rPr lang="ru-RU" sz="1600" dirty="0" smtClean="0"/>
              <a:t>Под </a:t>
            </a:r>
            <a:r>
              <a:rPr lang="ru-RU" sz="1600" dirty="0"/>
              <a:t>учением здесь  понимается естественное стремление ребенка осваивать мир, его любопытство и энергия. </a:t>
            </a:r>
            <a:endParaRPr lang="ru-RU" sz="160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9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/>
              <a:t>Дети лучше всего учатся в сообществе с </a:t>
            </a:r>
            <a:r>
              <a:rPr lang="ru-RU" sz="1600" b="1" dirty="0" smtClean="0"/>
              <a:t>другими</a:t>
            </a:r>
          </a:p>
          <a:p>
            <a:pPr lvl="0" algn="l"/>
            <a:endParaRPr lang="ru-RU" sz="1600" dirty="0" smtClean="0"/>
          </a:p>
          <a:p>
            <a:pPr lvl="0" algn="l"/>
            <a:r>
              <a:rPr lang="ru-RU" sz="1600" dirty="0" smtClean="0"/>
              <a:t>В </a:t>
            </a:r>
            <a:r>
              <a:rPr lang="ru-RU" sz="1600" dirty="0"/>
              <a:t>общении с другими детьми и взрослыми дети осваивают мир, расширяя свое понимание картины мира, развивая способности, созидая и создавая собственные продукты. </a:t>
            </a:r>
            <a:endParaRPr lang="ru-RU" sz="1600" dirty="0" smtClean="0"/>
          </a:p>
          <a:p>
            <a:pPr lvl="0" algn="l"/>
            <a:r>
              <a:rPr lang="ru-RU" sz="1600" dirty="0" smtClean="0"/>
              <a:t>Образование </a:t>
            </a:r>
            <a:r>
              <a:rPr lang="ru-RU" sz="1600" dirty="0"/>
              <a:t>– это прежде всего </a:t>
            </a:r>
            <a:r>
              <a:rPr lang="ru-RU" sz="1600" i="1" dirty="0"/>
              <a:t>социальный процесс</a:t>
            </a:r>
            <a:r>
              <a:rPr lang="ru-RU" sz="1600" dirty="0"/>
              <a:t> и лишь во вторую очередь  - индивидуальный.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45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/>
              <a:t>Развитие ребенка протекает в определенном </a:t>
            </a:r>
            <a:r>
              <a:rPr lang="ru-RU" sz="1600" b="1" dirty="0" smtClean="0"/>
              <a:t>социокультурном </a:t>
            </a:r>
            <a:r>
              <a:rPr lang="ru-RU" sz="1600" b="1" dirty="0"/>
              <a:t>контексте</a:t>
            </a:r>
            <a:r>
              <a:rPr lang="ru-RU" sz="1600" dirty="0"/>
              <a:t>, который необходимо учитывать, интегрировать и использовать в образовательном процессе. </a:t>
            </a:r>
            <a:endParaRPr lang="ru-RU" sz="1600" dirty="0" smtClean="0"/>
          </a:p>
          <a:p>
            <a:pPr lvl="0" algn="l"/>
            <a:r>
              <a:rPr lang="ru-RU" sz="1600" dirty="0" smtClean="0"/>
              <a:t>Условия </a:t>
            </a:r>
            <a:r>
              <a:rPr lang="ru-RU" sz="1600" dirty="0"/>
              <a:t>жизни в крупном мегаполисе, в спальном районе, в сельской местности, в городе с богатыми культурными традициями и развитой инфраструктурой и в небольшом провинциальном городке накладывают свой отпечаток на развитие и на образовательные возможности детей. </a:t>
            </a:r>
            <a:endParaRPr lang="ru-RU" sz="1600" dirty="0" smtClean="0"/>
          </a:p>
          <a:p>
            <a:pPr lvl="0" algn="l"/>
            <a:r>
              <a:rPr lang="ru-RU" sz="1600" dirty="0" smtClean="0"/>
              <a:t>Воспитатели </a:t>
            </a:r>
            <a:r>
              <a:rPr lang="ru-RU" sz="1600" dirty="0"/>
              <a:t>должны осознанно использовать ресурсы, имеющиеся в </a:t>
            </a:r>
            <a:r>
              <a:rPr lang="ru-RU" sz="1600" dirty="0" smtClean="0"/>
              <a:t>социокультурном </a:t>
            </a:r>
            <a:r>
              <a:rPr lang="ru-RU" sz="1600" dirty="0"/>
              <a:t>окружении своего места расположения в образовательном процессе, используя, в том числе, и возможности родителей.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19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Образ ребенка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/>
              <a:t>Задача взрослых</a:t>
            </a:r>
            <a:r>
              <a:rPr lang="ru-RU" sz="1600" dirty="0"/>
              <a:t> – </a:t>
            </a:r>
            <a:r>
              <a:rPr lang="ru-RU" sz="1600" b="1" dirty="0"/>
              <a:t>создание </a:t>
            </a:r>
            <a:r>
              <a:rPr lang="ru-RU" sz="1600" b="1" dirty="0" smtClean="0"/>
              <a:t>условий</a:t>
            </a:r>
          </a:p>
          <a:p>
            <a:pPr lvl="0" algn="l"/>
            <a:r>
              <a:rPr lang="ru-RU" sz="1600" dirty="0" smtClean="0"/>
              <a:t>эмоционального </a:t>
            </a:r>
            <a:r>
              <a:rPr lang="ru-RU" sz="1600" dirty="0"/>
              <a:t>комфорта, обогащенной социальной и предметно-пространственной образовательной среды</a:t>
            </a:r>
            <a:r>
              <a:rPr lang="ru-RU" sz="1600" dirty="0" smtClean="0"/>
              <a:t>.</a:t>
            </a:r>
          </a:p>
          <a:p>
            <a:pPr lvl="0" algn="l"/>
            <a:endParaRPr lang="ru-RU" sz="1600" dirty="0"/>
          </a:p>
          <a:p>
            <a:pPr algn="l"/>
            <a:r>
              <a:rPr lang="ru-RU" sz="1600" b="1" dirty="0" smtClean="0"/>
              <a:t>Важнейшему </a:t>
            </a:r>
            <a:r>
              <a:rPr lang="ru-RU" sz="1600" b="1" dirty="0"/>
              <a:t>вопросу - рефлексии образа ребенка - </a:t>
            </a:r>
            <a:r>
              <a:rPr lang="ru-RU" sz="1600" dirty="0"/>
              <a:t>программа посвящает отдельный раздел, а также отдельный обучающий </a:t>
            </a:r>
            <a:r>
              <a:rPr lang="ru-RU" sz="1600" dirty="0" smtClean="0"/>
              <a:t>модуль в программе повышения квалификации педагога.</a:t>
            </a:r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Доверие и свобода </a:t>
            </a:r>
            <a:r>
              <a:rPr lang="ru-RU" sz="1600" dirty="0"/>
              <a:t>– это необходимые условия для творческого взаимодействия взрослых с детьми, приносящих удивительные плоды «озарения», радости и  удовольствия. </a:t>
            </a:r>
          </a:p>
          <a:p>
            <a:pPr algn="l"/>
            <a:endParaRPr lang="ru-RU" sz="1600" dirty="0"/>
          </a:p>
          <a:p>
            <a:pPr lvl="0" algn="l"/>
            <a:endParaRPr lang="ru-RU" sz="1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33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Вместе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Образование – это взаимный  жизненный  (экзистенциальный) процесс, и программа «Вдохновение» ориентирует, вдохновляет  взрослых на созидание счастливых моментов в общении с детьми: взаимных открытий, удивлений, преодолений трудностей, ошибок и </a:t>
            </a:r>
            <a:r>
              <a:rPr lang="ru-RU" sz="1800" dirty="0" smtClean="0"/>
              <a:t>радости </a:t>
            </a:r>
            <a:r>
              <a:rPr lang="ru-RU" sz="1800" dirty="0"/>
              <a:t>первых </a:t>
            </a:r>
            <a:r>
              <a:rPr lang="ru-RU" sz="1800" dirty="0" smtClean="0"/>
              <a:t>побед.</a:t>
            </a:r>
            <a:endParaRPr lang="ru-RU" sz="18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3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Программа «Вдохновение» –</a:t>
            </a:r>
            <a:br>
              <a:rPr lang="ru-RU" sz="3000" spc="-100" dirty="0" smtClean="0"/>
            </a:br>
            <a:r>
              <a:rPr lang="ru-RU" sz="3000" spc="-100" dirty="0" smtClean="0"/>
              <a:t>новая комплексная программа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00438"/>
            <a:ext cx="5143536" cy="2643206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</a:pPr>
            <a:r>
              <a:rPr lang="ru-RU" sz="1400" dirty="0"/>
              <a:t>Программа «Вдохновение»   –  это </a:t>
            </a:r>
            <a:r>
              <a:rPr lang="ru-RU" sz="1400" dirty="0" smtClean="0"/>
              <a:t>совершенно  </a:t>
            </a:r>
            <a:r>
              <a:rPr lang="ru-RU" sz="1400" dirty="0"/>
              <a:t>новая комплексная программа, разработанная коллективом авторов на основе ФГОС ДО  с учетом  современных  психолого-педагогических </a:t>
            </a:r>
            <a:r>
              <a:rPr lang="ru-RU" sz="1400" dirty="0" smtClean="0"/>
              <a:t>исследований </a:t>
            </a:r>
            <a:r>
              <a:rPr lang="ru-RU" sz="1400" dirty="0"/>
              <a:t>и вызовов  реальной  жизни.</a:t>
            </a:r>
            <a:endParaRPr lang="ru-RU" sz="1300" spc="-50" dirty="0"/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Вместе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Образование – это взаимный  жизненный  (экзистенциальный) процесс, и программа «Вдохновение» ориентирует, вдохновляет  взрослых на созидание счастливых моментов в общении с детьми: взаимных открытий, удивлений, преодолений трудностей, ошибок и </a:t>
            </a:r>
            <a:r>
              <a:rPr lang="ru-RU" sz="1800" dirty="0" smtClean="0"/>
              <a:t>радости </a:t>
            </a:r>
            <a:r>
              <a:rPr lang="ru-RU" sz="1800" dirty="0"/>
              <a:t>первых </a:t>
            </a:r>
            <a:r>
              <a:rPr lang="ru-RU" sz="1800" dirty="0" smtClean="0"/>
              <a:t>побед.</a:t>
            </a:r>
            <a:endParaRPr lang="ru-RU" sz="18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7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Принципы программы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17976"/>
            <a:ext cx="5747530" cy="3935360"/>
          </a:xfrm>
        </p:spPr>
        <p:txBody>
          <a:bodyPr>
            <a:noAutofit/>
          </a:bodyPr>
          <a:lstStyle/>
          <a:p>
            <a:pPr algn="l"/>
            <a:r>
              <a:rPr lang="ru-RU" sz="1700" b="1" dirty="0" smtClean="0"/>
              <a:t>1. Принцип </a:t>
            </a:r>
            <a:r>
              <a:rPr lang="ru-RU" sz="1700" b="1" dirty="0"/>
              <a:t>поддержки разнообразия </a:t>
            </a:r>
            <a:r>
              <a:rPr lang="ru-RU" sz="1700" b="1" dirty="0" smtClean="0"/>
              <a:t>детства</a:t>
            </a:r>
          </a:p>
          <a:p>
            <a:pPr algn="l"/>
            <a:r>
              <a:rPr lang="ru-RU" sz="1700" b="1" dirty="0" smtClean="0"/>
              <a:t>2. Принципы со-действия</a:t>
            </a:r>
            <a:r>
              <a:rPr lang="ru-RU" sz="1700" b="1" dirty="0"/>
              <a:t>, сотрудничества и </a:t>
            </a:r>
            <a:r>
              <a:rPr lang="ru-RU" sz="1700" b="1" dirty="0" smtClean="0"/>
              <a:t>участия</a:t>
            </a:r>
          </a:p>
          <a:p>
            <a:pPr algn="l"/>
            <a:r>
              <a:rPr lang="ru-RU" sz="1700" b="1" dirty="0" smtClean="0"/>
              <a:t>3. Принцип </a:t>
            </a:r>
            <a:r>
              <a:rPr lang="ru-RU" sz="1700" b="1" dirty="0"/>
              <a:t>обогащения (амплификации) развития через поддержку детской инициативы и интересов</a:t>
            </a:r>
          </a:p>
          <a:p>
            <a:pPr algn="l"/>
            <a:r>
              <a:rPr lang="ru-RU" sz="1700" b="1" dirty="0" smtClean="0"/>
              <a:t>4. Принцип </a:t>
            </a:r>
            <a:r>
              <a:rPr lang="ru-RU" sz="1700" b="1" dirty="0"/>
              <a:t>поддержки любознательности и исследовательской активности</a:t>
            </a:r>
          </a:p>
          <a:p>
            <a:pPr algn="l"/>
            <a:r>
              <a:rPr lang="ru-RU" sz="1700" b="1" dirty="0" smtClean="0"/>
              <a:t>5. Принцип дифференциации </a:t>
            </a:r>
            <a:r>
              <a:rPr lang="ru-RU" sz="1700" b="1" dirty="0"/>
              <a:t>обучения</a:t>
            </a:r>
          </a:p>
          <a:p>
            <a:pPr algn="l"/>
            <a:r>
              <a:rPr lang="ru-RU" sz="1700" b="1" dirty="0" smtClean="0"/>
              <a:t>6. Принцип </a:t>
            </a:r>
            <a:r>
              <a:rPr lang="ru-RU" sz="1700" b="1" dirty="0"/>
              <a:t>эмоционального </a:t>
            </a:r>
            <a:r>
              <a:rPr lang="ru-RU" sz="1700" b="1" dirty="0" smtClean="0"/>
              <a:t>благополучия</a:t>
            </a:r>
          </a:p>
          <a:p>
            <a:pPr algn="l"/>
            <a:r>
              <a:rPr lang="ru-RU" sz="1700" b="1" dirty="0" smtClean="0"/>
              <a:t>7. Принцип </a:t>
            </a:r>
            <a:r>
              <a:rPr lang="ru-RU" sz="1700" b="1" dirty="0"/>
              <a:t>обучения на модели собственного </a:t>
            </a:r>
            <a:r>
              <a:rPr lang="ru-RU" sz="1700" b="1" dirty="0" smtClean="0"/>
              <a:t>поведения</a:t>
            </a:r>
          </a:p>
          <a:p>
            <a:pPr algn="l"/>
            <a:r>
              <a:rPr lang="ru-RU" sz="1700" b="1" dirty="0" smtClean="0"/>
              <a:t>8. Принцип </a:t>
            </a:r>
            <a:r>
              <a:rPr lang="ru-RU" sz="1700" b="1" dirty="0"/>
              <a:t>признания права на </a:t>
            </a:r>
            <a:r>
              <a:rPr lang="ru-RU" sz="1700" b="1" dirty="0" smtClean="0"/>
              <a:t>ошибку</a:t>
            </a:r>
          </a:p>
          <a:p>
            <a:pPr algn="l"/>
            <a:r>
              <a:rPr lang="ru-RU" sz="1700" b="1" dirty="0" smtClean="0"/>
              <a:t>9. Принцип </a:t>
            </a:r>
            <a:r>
              <a:rPr lang="ru-RU" sz="1700" b="1" dirty="0"/>
              <a:t>поддержки игры во всех ее видах и </a:t>
            </a:r>
            <a:r>
              <a:rPr lang="ru-RU" sz="1700" b="1" dirty="0" smtClean="0"/>
              <a:t>формах</a:t>
            </a:r>
          </a:p>
          <a:p>
            <a:pPr algn="l"/>
            <a:r>
              <a:rPr lang="ru-RU" sz="1700" b="1" dirty="0" smtClean="0"/>
              <a:t>10. Принцип </a:t>
            </a:r>
            <a:r>
              <a:rPr lang="ru-RU" sz="1700" b="1" dirty="0"/>
              <a:t>преемственности</a:t>
            </a:r>
          </a:p>
          <a:p>
            <a:pPr algn="l"/>
            <a:endParaRPr lang="ru-RU" sz="1700" b="1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218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Обратная связь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Чрезвычайно важными </a:t>
            </a:r>
            <a:r>
              <a:rPr lang="ru-RU" sz="1800" dirty="0"/>
              <a:t>для </a:t>
            </a:r>
            <a:r>
              <a:rPr lang="ru-RU" sz="1800" dirty="0" smtClean="0"/>
              <a:t>программы являются постоянные педагогические наблюдения,  регистрация </a:t>
            </a:r>
            <a:r>
              <a:rPr lang="ru-RU" sz="1800" dirty="0"/>
              <a:t>поведения и развития ребенка</a:t>
            </a:r>
            <a:r>
              <a:rPr lang="ru-RU" sz="1800" dirty="0" smtClean="0"/>
              <a:t>.</a:t>
            </a:r>
          </a:p>
          <a:p>
            <a:pPr algn="just"/>
            <a:endParaRPr lang="ru-RU" sz="1800" spc="-50" dirty="0"/>
          </a:p>
          <a:p>
            <a:pPr algn="just"/>
            <a:r>
              <a:rPr lang="ru-RU" sz="1800" dirty="0" smtClean="0"/>
              <a:t>Программа акцентирует внимание на необходимость понимания индивидуальности </a:t>
            </a:r>
            <a:r>
              <a:rPr lang="ru-RU" sz="1800" dirty="0"/>
              <a:t>ребенка, </a:t>
            </a:r>
            <a:r>
              <a:rPr lang="ru-RU" sz="1800" dirty="0" smtClean="0"/>
              <a:t>определения текущего уровня </a:t>
            </a:r>
            <a:r>
              <a:rPr lang="ru-RU" sz="1800" dirty="0"/>
              <a:t>его личностного развития и эмоционального состояния  в данной ситуации </a:t>
            </a:r>
            <a:r>
              <a:rPr lang="ru-RU" sz="1800" dirty="0" smtClean="0"/>
              <a:t>взаимодействия.</a:t>
            </a:r>
            <a:endParaRPr lang="ru-RU" sz="18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70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Отказ от неадекватных ожиданий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just"/>
            <a:endParaRPr lang="ru-RU" sz="1800" dirty="0" smtClean="0"/>
          </a:p>
          <a:p>
            <a:pPr algn="just"/>
            <a:r>
              <a:rPr lang="ru-RU" sz="1800" dirty="0"/>
              <a:t>С</a:t>
            </a:r>
            <a:r>
              <a:rPr lang="ru-RU" sz="1800" dirty="0" smtClean="0"/>
              <a:t>уществовавшие </a:t>
            </a:r>
            <a:r>
              <a:rPr lang="ru-RU" sz="1800" dirty="0"/>
              <a:t>ранее </a:t>
            </a:r>
            <a:r>
              <a:rPr lang="ru-RU" sz="1800" b="1" dirty="0"/>
              <a:t>единые</a:t>
            </a:r>
            <a:r>
              <a:rPr lang="ru-RU" sz="1800" dirty="0"/>
              <a:t> возрастные ориентиры и методические рекомендации для детей одного биологического возраста, а также составленные на их основе содержание и уровень занятий для групп определенного возраста, на которые ориентировались традиционные типовые программы, не соответствуют реальной сложности и многообразию развития и с необратимостью  ведут к неправильным стратегиям.</a:t>
            </a:r>
            <a:endParaRPr lang="ru-RU" sz="18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029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Принцип дифференциации обучения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17976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Дифференцированное обучение – это форма организации учебного процесса, при которой педагоги учитывают готовность, интересы и особенности каждого ребенка или небольших групп детей: составляют программы; выбирают методы и стратегии обучения, учебные материалы; организуют учебную деятельность, которая удовлетворяет </a:t>
            </a:r>
            <a:r>
              <a:rPr lang="ru-RU" sz="1600" b="1" i="1" dirty="0"/>
              <a:t>различные</a:t>
            </a:r>
            <a:r>
              <a:rPr lang="ru-RU" sz="1600" b="1" dirty="0"/>
              <a:t> потребности </a:t>
            </a:r>
            <a:r>
              <a:rPr lang="ru-RU" sz="1600" b="1" dirty="0" smtClean="0"/>
              <a:t>воспитанников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/>
              <a:t>Целью </a:t>
            </a:r>
            <a:r>
              <a:rPr lang="ru-RU" sz="1600" dirty="0"/>
              <a:t>дифференцированного обучения является учет</a:t>
            </a:r>
          </a:p>
          <a:p>
            <a:pPr algn="l"/>
            <a:r>
              <a:rPr lang="ru-RU" sz="1600" dirty="0"/>
              <a:t>- готовности к обучению;</a:t>
            </a:r>
          </a:p>
          <a:p>
            <a:pPr algn="l"/>
            <a:r>
              <a:rPr lang="ru-RU" sz="1600" dirty="0"/>
              <a:t>- темпа развития;</a:t>
            </a:r>
          </a:p>
          <a:p>
            <a:pPr algn="l"/>
            <a:r>
              <a:rPr lang="ru-RU" sz="1600" dirty="0"/>
              <a:t>-  интересов;</a:t>
            </a:r>
          </a:p>
          <a:p>
            <a:pPr algn="l"/>
            <a:r>
              <a:rPr lang="ru-RU" sz="1600" dirty="0"/>
              <a:t>-  особенностей ребенка. </a:t>
            </a:r>
          </a:p>
          <a:p>
            <a:pPr algn="l"/>
            <a:endParaRPr lang="ru-RU" sz="1600" b="1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869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Принцип дифференциации обучения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Д</a:t>
            </a:r>
            <a:r>
              <a:rPr lang="ru-RU" sz="1600" dirty="0" smtClean="0"/>
              <a:t>ифференцированное </a:t>
            </a:r>
            <a:r>
              <a:rPr lang="ru-RU" sz="1600" dirty="0"/>
              <a:t>обучение уделяет особое внимание возможности </a:t>
            </a:r>
            <a:r>
              <a:rPr lang="ru-RU" sz="1600" i="1" dirty="0"/>
              <a:t>выбора детьми</a:t>
            </a:r>
            <a:r>
              <a:rPr lang="ru-RU" sz="1600" dirty="0"/>
              <a:t> способов работы (индивидуально или в группах), способов выражения, содержания деятельности и т. д. Чтобы выбор детей дошкольного возраста был результативным, он должен быть осторожно «организован» воспитателем таким образом, чтобы</a:t>
            </a:r>
            <a:r>
              <a:rPr lang="ru-RU" sz="1600" dirty="0" smtClean="0"/>
              <a:t>: </a:t>
            </a:r>
            <a:endParaRPr lang="ru-RU" sz="1600" dirty="0"/>
          </a:p>
          <a:p>
            <a:pPr lvl="0" algn="l"/>
            <a:r>
              <a:rPr lang="ru-RU" sz="1600" dirty="0" smtClean="0"/>
              <a:t>- соответствовать </a:t>
            </a:r>
            <a:r>
              <a:rPr lang="ru-RU" sz="1600" dirty="0"/>
              <a:t>целям, которые должны быть достигнуты; </a:t>
            </a:r>
          </a:p>
          <a:p>
            <a:pPr lvl="0" algn="l"/>
            <a:r>
              <a:rPr lang="ru-RU" sz="1600" dirty="0" smtClean="0"/>
              <a:t>- являться </a:t>
            </a:r>
            <a:r>
              <a:rPr lang="ru-RU" sz="1600" dirty="0"/>
              <a:t>подлинным выбором детей; </a:t>
            </a:r>
          </a:p>
          <a:p>
            <a:pPr lvl="0" algn="l"/>
            <a:r>
              <a:rPr lang="ru-RU" sz="1600" dirty="0" smtClean="0"/>
              <a:t>- не </a:t>
            </a:r>
            <a:r>
              <a:rPr lang="ru-RU" sz="1600" dirty="0"/>
              <a:t>дать ребенку растеряться при большом количестве вариантов. </a:t>
            </a:r>
          </a:p>
          <a:p>
            <a:pPr algn="l"/>
            <a:r>
              <a:rPr lang="ru-RU" sz="1600" dirty="0"/>
              <a:t>Дошкольники должны уметь под надлежащим руководством воспитателя не только сделать выбор, но и обосновать его. </a:t>
            </a:r>
            <a:endParaRPr lang="ru-RU" sz="1600" b="1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181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Принцип дифференциации обучения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Д</a:t>
            </a:r>
            <a:r>
              <a:rPr lang="ru-RU" sz="1600" dirty="0" smtClean="0"/>
              <a:t>ифференцированное </a:t>
            </a:r>
            <a:r>
              <a:rPr lang="ru-RU" sz="1600" dirty="0"/>
              <a:t>обучение уделяет особое внимание возможности </a:t>
            </a:r>
            <a:r>
              <a:rPr lang="ru-RU" sz="1600" i="1" dirty="0"/>
              <a:t>выбора детьми</a:t>
            </a:r>
            <a:r>
              <a:rPr lang="ru-RU" sz="1600" dirty="0"/>
              <a:t> способов работы (индивидуально или в группах), способов выражения, содержания деятельности и т. д. Чтобы выбор детей дошкольного возраста был результативным, он должен быть осторожно «организован» воспитателем таким образом, чтобы</a:t>
            </a:r>
            <a:r>
              <a:rPr lang="ru-RU" sz="1600" dirty="0" smtClean="0"/>
              <a:t>: </a:t>
            </a:r>
            <a:endParaRPr lang="ru-RU" sz="1600" dirty="0"/>
          </a:p>
          <a:p>
            <a:pPr lvl="0" algn="l"/>
            <a:r>
              <a:rPr lang="ru-RU" sz="1600" dirty="0" smtClean="0"/>
              <a:t>- соответствовать </a:t>
            </a:r>
            <a:r>
              <a:rPr lang="ru-RU" sz="1600" dirty="0"/>
              <a:t>целям, которые должны быть достигнуты; </a:t>
            </a:r>
          </a:p>
          <a:p>
            <a:pPr lvl="0" algn="l"/>
            <a:r>
              <a:rPr lang="ru-RU" sz="1600" dirty="0" smtClean="0"/>
              <a:t>- являться </a:t>
            </a:r>
            <a:r>
              <a:rPr lang="ru-RU" sz="1600" dirty="0"/>
              <a:t>подлинным выбором детей; </a:t>
            </a:r>
          </a:p>
          <a:p>
            <a:pPr lvl="0" algn="l"/>
            <a:r>
              <a:rPr lang="ru-RU" sz="1600" dirty="0" smtClean="0"/>
              <a:t>- не </a:t>
            </a:r>
            <a:r>
              <a:rPr lang="ru-RU" sz="1600" dirty="0"/>
              <a:t>дать ребенку растеряться при большом количестве вариантов. </a:t>
            </a:r>
          </a:p>
          <a:p>
            <a:pPr algn="l"/>
            <a:r>
              <a:rPr lang="ru-RU" sz="1600" dirty="0"/>
              <a:t>Дошкольники должны уметь под надлежащим руководством воспитателя не только сделать выбор, но и обосновать его. </a:t>
            </a:r>
            <a:endParaRPr lang="ru-RU" sz="1600" b="1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6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Четыре уровня дифференциации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Д</a:t>
            </a:r>
            <a:r>
              <a:rPr lang="ru-RU" sz="1600" dirty="0" smtClean="0"/>
              <a:t>ифференцированная </a:t>
            </a:r>
            <a:r>
              <a:rPr lang="ru-RU" sz="1600" dirty="0"/>
              <a:t>педагогика влияет на процесс обучения на четырех уровнях: </a:t>
            </a:r>
            <a:endParaRPr lang="ru-RU" sz="1600" dirty="0" smtClean="0"/>
          </a:p>
          <a:p>
            <a:pPr marL="342900" indent="-342900" algn="l">
              <a:buAutoNum type="arabicPeriod"/>
            </a:pPr>
            <a:r>
              <a:rPr lang="ru-RU" sz="1600" b="1" i="1" dirty="0" smtClean="0"/>
              <a:t>Содержание</a:t>
            </a:r>
          </a:p>
          <a:p>
            <a:pPr marL="342900" indent="-342900" algn="l">
              <a:buAutoNum type="arabicPeriod"/>
            </a:pPr>
            <a:r>
              <a:rPr lang="ru-RU" sz="1600" b="1" i="1" dirty="0" smtClean="0"/>
              <a:t>Образовательный процесс</a:t>
            </a:r>
          </a:p>
          <a:p>
            <a:pPr marL="342900" indent="-342900" algn="l">
              <a:buAutoNum type="arabicPeriod"/>
            </a:pPr>
            <a:r>
              <a:rPr lang="ru-RU" sz="1600" b="1" i="1" dirty="0" smtClean="0"/>
              <a:t>Учебная </a:t>
            </a:r>
            <a:r>
              <a:rPr lang="ru-RU" sz="1600" b="1" i="1" dirty="0"/>
              <a:t>среда</a:t>
            </a:r>
            <a:r>
              <a:rPr lang="ru-RU" sz="1600" b="1" dirty="0"/>
              <a:t> </a:t>
            </a:r>
            <a:r>
              <a:rPr lang="ru-RU" sz="1600" dirty="0"/>
              <a:t>(в т. ч. предметно-развивающая среда</a:t>
            </a:r>
            <a:r>
              <a:rPr lang="ru-RU" sz="1600" dirty="0" smtClean="0"/>
              <a:t>)</a:t>
            </a:r>
          </a:p>
          <a:p>
            <a:pPr marL="342900" indent="-342900" algn="l">
              <a:buAutoNum type="arabicPeriod"/>
            </a:pPr>
            <a:r>
              <a:rPr lang="ru-RU" sz="1600" b="1" i="1" dirty="0" smtClean="0"/>
              <a:t>Результаты</a:t>
            </a:r>
            <a:endParaRPr lang="ru-RU" sz="1600" b="1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531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Дифференциация содержания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76664" cy="3935360"/>
          </a:xfrm>
        </p:spPr>
        <p:txBody>
          <a:bodyPr>
            <a:noAutofit/>
          </a:bodyPr>
          <a:lstStyle/>
          <a:p>
            <a:r>
              <a:rPr lang="ru-RU" sz="1200" dirty="0" smtClean="0"/>
              <a:t>Дифференциация </a:t>
            </a:r>
            <a:r>
              <a:rPr lang="ru-RU" sz="1200" dirty="0"/>
              <a:t>содержания в соответствии с учебной готовностью, интересами и стилем обучения детей может быть проведена на двух уровнях: а) то, чему воспитатель обучает, и б) то, каким образом он дает доступ к знаниям тем, кто хочет их получить</a:t>
            </a:r>
          </a:p>
          <a:p>
            <a:pPr algn="l"/>
            <a:endParaRPr lang="ru-RU" sz="1200" dirty="0" smtClean="0"/>
          </a:p>
          <a:p>
            <a:pPr algn="l"/>
            <a:r>
              <a:rPr lang="ru-RU" sz="1200" dirty="0" smtClean="0"/>
              <a:t>В </a:t>
            </a:r>
            <a:r>
              <a:rPr lang="ru-RU" sz="1200" dirty="0"/>
              <a:t>зависимости от учебной готовности детей воспитатель, например:</a:t>
            </a:r>
          </a:p>
          <a:p>
            <a:pPr algn="l"/>
            <a:r>
              <a:rPr lang="ru-RU" sz="1200" dirty="0"/>
              <a:t>-  обнаруживает ранее полученный опыт детей, выявляет их текущие знания о конкретном содержании и соответственно адаптирует вопросы и ход деятельности; </a:t>
            </a:r>
          </a:p>
          <a:p>
            <a:pPr algn="l"/>
            <a:r>
              <a:rPr lang="ru-RU" sz="1200" dirty="0"/>
              <a:t>- позволяет детям выразить то, что они знают, способом, которым они выражали свои знания до этого времени: в зависимости от уровня их выразительной способности некоторые дети могут описать свой опыт группе, в то время как другие могут нарисовать то, что знают;</a:t>
            </a:r>
          </a:p>
          <a:p>
            <a:pPr algn="l"/>
            <a:r>
              <a:rPr lang="ru-RU" sz="1200" dirty="0"/>
              <a:t>- дает многочисленные примеры употребления понятия таким образом, чтобы дети могли соотнести его с различным личным опытом и установить связь;</a:t>
            </a:r>
          </a:p>
          <a:p>
            <a:pPr algn="l"/>
            <a:r>
              <a:rPr lang="ru-RU" sz="1200" dirty="0"/>
              <a:t>-  в рамках проекта поощряет детей искать информацию по данной теме способом, которым они владеют лучше всего;</a:t>
            </a:r>
          </a:p>
          <a:p>
            <a:pPr algn="l"/>
            <a:r>
              <a:rPr lang="ru-RU" sz="1200" dirty="0"/>
              <a:t>- предоставляет образцы различной сложности, так что дети могут использовать те, которые соответствуют их учебной готовности. Например, при формировании математических понятий использует различные доступные символы, рисунки-фотографии, предметы и т. д.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13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/>
              <a:t>Дифференциация процесса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76664" cy="3935360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Дифференциация процесса касается методологии и видов деятельности, которые избираются для понимания какого-либо содержания детьми. </a:t>
            </a:r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Дифференциация </a:t>
            </a:r>
            <a:r>
              <a:rPr lang="ru-RU" sz="1400" dirty="0"/>
              <a:t>процесса касается способа, которым воспитатель помогает детям перейти от текущей точки понимания к более сложному уровню, в зависимости от </a:t>
            </a:r>
            <a:r>
              <a:rPr lang="ru-RU" sz="1400" dirty="0" smtClean="0"/>
              <a:t>текущего уровня развития, их </a:t>
            </a:r>
            <a:r>
              <a:rPr lang="ru-RU" sz="1400" dirty="0"/>
              <a:t>интересов и </a:t>
            </a:r>
            <a:r>
              <a:rPr lang="ru-RU" sz="1400" dirty="0" smtClean="0"/>
              <a:t>особенностей </a:t>
            </a:r>
            <a:r>
              <a:rPr lang="ru-RU" sz="1400" dirty="0"/>
              <a:t>детей. </a:t>
            </a:r>
            <a:endParaRPr lang="ru-RU" sz="140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34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Программа «Вдохновение» </a:t>
            </a:r>
            <a:br>
              <a:rPr lang="ru-RU" sz="3000" spc="-100" dirty="0" smtClean="0"/>
            </a:br>
            <a:r>
              <a:rPr lang="ru-RU" sz="3000" spc="-100" dirty="0" smtClean="0"/>
              <a:t>создана для реализации </a:t>
            </a:r>
            <a:br>
              <a:rPr lang="ru-RU" sz="3000" spc="-100" dirty="0" smtClean="0"/>
            </a:br>
            <a:r>
              <a:rPr lang="ru-RU" sz="3000" spc="-100" dirty="0" smtClean="0"/>
              <a:t>в современной социокультурной ситуации развития детства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717032"/>
            <a:ext cx="5143536" cy="2426612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</a:pPr>
            <a:r>
              <a:rPr lang="ru-RU" sz="1400" dirty="0"/>
              <a:t>Особенность программы  </a:t>
            </a:r>
            <a:r>
              <a:rPr lang="ru-RU" sz="1400" dirty="0" smtClean="0"/>
              <a:t>- учет реалий современной социокультурной ситуации </a:t>
            </a:r>
            <a:r>
              <a:rPr lang="ru-RU" sz="1400" dirty="0"/>
              <a:t>развития детства,  со всеми присущими  современному раннему и дошкольному возрасту проблемами роста и </a:t>
            </a:r>
            <a:r>
              <a:rPr lang="ru-RU" sz="1400" dirty="0" smtClean="0"/>
              <a:t>развития</a:t>
            </a:r>
            <a:endParaRPr lang="ru-RU" sz="1300" spc="-50" dirty="0"/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6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Дифференциация содержания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76664" cy="3935360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В </a:t>
            </a:r>
            <a:r>
              <a:rPr lang="ru-RU" sz="1400" b="1" dirty="0"/>
              <a:t>зависимости от интересов детей </a:t>
            </a:r>
            <a:r>
              <a:rPr lang="ru-RU" sz="1400" dirty="0"/>
              <a:t>воспитатель, например:</a:t>
            </a:r>
          </a:p>
          <a:p>
            <a:pPr algn="l"/>
            <a:r>
              <a:rPr lang="ru-RU" sz="1400" dirty="0"/>
              <a:t>- заботится о том, чтобы темы, рассматриваемые детьми, отражали различные интересы. В «обширной» теме (например, «машины») дети могут выбрать аспекты, которыми хотят заниматься (например, «колеса», «велосипеды» и т. д.).</a:t>
            </a:r>
          </a:p>
          <a:p>
            <a:pPr algn="l"/>
            <a:r>
              <a:rPr lang="ru-RU" sz="1400" dirty="0"/>
              <a:t>В </a:t>
            </a:r>
            <a:r>
              <a:rPr lang="ru-RU" sz="1400" b="1" dirty="0"/>
              <a:t>зависимости особенностей ребенка</a:t>
            </a:r>
            <a:r>
              <a:rPr lang="ru-RU" sz="1400" dirty="0"/>
              <a:t>, воспитатель, например:</a:t>
            </a:r>
          </a:p>
          <a:p>
            <a:pPr algn="l"/>
            <a:r>
              <a:rPr lang="ru-RU" sz="1400" dirty="0"/>
              <a:t>- заботится о том, чтобы материал, выбранный для рассмотрения конкретной темы/понятия, варьировал стиль обучения детей: ученик рассказывает группе о виде спорта, одновременно показывая фотографии разных спортивных моментов, например футбольный матч или кадры видеозаписи игры (визуальные и акустические средства); </a:t>
            </a:r>
          </a:p>
          <a:p>
            <a:pPr algn="l"/>
            <a:r>
              <a:rPr lang="ru-RU" sz="1400" dirty="0"/>
              <a:t>- поощряет детей, чтобы они больше узнавали о теме обсуждения (на «детском языке») и показывали другим ребятам движения, которые они знают, когда выходят во двор; </a:t>
            </a:r>
          </a:p>
          <a:p>
            <a:pPr algn="l"/>
            <a:r>
              <a:rPr lang="ru-RU" sz="1400" dirty="0"/>
              <a:t>- представляет содержание деятельности (например, понятие, навык), используя различные графические представления (например, чтобы показать, что «части» составляют общую картину).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823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/>
              <a:t>Дифференциация </a:t>
            </a:r>
            <a:r>
              <a:rPr lang="ru-RU" sz="3200" dirty="0" smtClean="0"/>
              <a:t>представления детских результатов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76664" cy="393536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Дифференциация </a:t>
            </a:r>
            <a:r>
              <a:rPr lang="ru-RU" sz="1400" dirty="0"/>
              <a:t>результатов касается возможностей, предоставляемых детям для того, чтобы они могли показать, применить или представить другим то, чем они овладели, – знания, умения, навыки – альтернативными способами. </a:t>
            </a:r>
          </a:p>
          <a:p>
            <a:pPr algn="l"/>
            <a:r>
              <a:rPr lang="ru-RU" sz="1400" dirty="0"/>
              <a:t>Представление (презентация) своего результата ребенком имеет особую важность по двум основным причинам:</a:t>
            </a:r>
          </a:p>
          <a:p>
            <a:pPr algn="l"/>
            <a:r>
              <a:rPr lang="ru-RU" sz="1400" dirty="0"/>
              <a:t>а) результаты показывают эффективность обучения и прогресса воспитанника, </a:t>
            </a:r>
          </a:p>
          <a:p>
            <a:pPr algn="l"/>
            <a:r>
              <a:rPr lang="ru-RU" sz="1400" dirty="0"/>
              <a:t>б) во время презентации результатов ребенок может еще раз обдумать, организовать и использовать «новые» знания и навыки (</a:t>
            </a:r>
            <a:r>
              <a:rPr lang="ru-RU" sz="1400" dirty="0" err="1"/>
              <a:t>Tomlinson</a:t>
            </a:r>
            <a:r>
              <a:rPr lang="ru-RU" sz="1400" dirty="0"/>
              <a:t>, 2001).</a:t>
            </a:r>
          </a:p>
          <a:p>
            <a:pPr algn="l"/>
            <a:r>
              <a:rPr lang="ru-RU" sz="1400" dirty="0"/>
              <a:t>Вербальный способ представления результатов и полученных знаний является основным для ребенка. </a:t>
            </a:r>
          </a:p>
          <a:p>
            <a:pPr algn="l"/>
            <a:r>
              <a:rPr lang="ru-RU" sz="1400" dirty="0"/>
              <a:t>Это имеет два важных последствия: </a:t>
            </a:r>
          </a:p>
          <a:p>
            <a:pPr algn="l"/>
            <a:r>
              <a:rPr lang="ru-RU" sz="1400" u="sng" dirty="0"/>
              <a:t>а) вызывает трудности у детей, которые предпочитают другие способы самовыражения; </a:t>
            </a:r>
            <a:endParaRPr lang="ru-RU" sz="1400" dirty="0"/>
          </a:p>
          <a:p>
            <a:pPr algn="l"/>
            <a:r>
              <a:rPr lang="ru-RU" sz="1400" u="sng" dirty="0"/>
              <a:t>б) не позволяет сформировать навыки применения других способов самовыражения, навыки одновременного использования разных способов самовыражения, характерных для современного общества (в печатной и электронной форме, с использованием различных предметов и т.д.). </a:t>
            </a:r>
            <a:endParaRPr lang="ru-RU" sz="1400" dirty="0"/>
          </a:p>
          <a:p>
            <a:pPr marL="285750" indent="-285750" algn="l">
              <a:buFontTx/>
              <a:buChar char="-"/>
            </a:pP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628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/>
              <a:t>Дифференциация </a:t>
            </a:r>
            <a:r>
              <a:rPr lang="ru-RU" sz="3200" dirty="0" smtClean="0"/>
              <a:t>представления детских результатов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76664" cy="3935360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Принимая во внимание особенности детей, воспитатель </a:t>
            </a:r>
            <a:r>
              <a:rPr lang="ru-RU" sz="1400" i="1" dirty="0"/>
              <a:t>должен предоставлять детям возможность выбирать доступные им средства </a:t>
            </a:r>
            <a:r>
              <a:rPr lang="ru-RU" sz="1400" dirty="0"/>
              <a:t>представления информации и результатов.</a:t>
            </a:r>
          </a:p>
          <a:p>
            <a:pPr algn="l"/>
            <a:r>
              <a:rPr lang="ru-RU" sz="1400" dirty="0"/>
              <a:t>В зависимости от готовности к обучению разных детей воспитатель, например:</a:t>
            </a:r>
          </a:p>
          <a:p>
            <a:pPr algn="l"/>
            <a:r>
              <a:rPr lang="ru-RU" sz="1400" dirty="0"/>
              <a:t>- во время заключительного представления поощряет детей таким образом, чтобы способствовать проявлению ими приобретенных способностей и знаний по теме; </a:t>
            </a:r>
          </a:p>
          <a:p>
            <a:pPr algn="l"/>
            <a:r>
              <a:rPr lang="ru-RU" sz="1400" dirty="0"/>
              <a:t>- дает детям письменные инструкции, которые могут быть использованы в случае необходимости; </a:t>
            </a:r>
          </a:p>
          <a:p>
            <a:pPr algn="l"/>
            <a:r>
              <a:rPr lang="ru-RU" sz="1400" dirty="0"/>
              <a:t>- помогает разбить на отдельные шаги процесс достижения результата, направляет детей во время работы; </a:t>
            </a:r>
          </a:p>
          <a:p>
            <a:pPr algn="l"/>
            <a:r>
              <a:rPr lang="ru-RU" sz="1400" dirty="0"/>
              <a:t>- использует методы оценивания, которые учитывают скорость обучения детей (например, наблюдение, вопросы к детям, организация наблюдений в портфолио);</a:t>
            </a:r>
          </a:p>
          <a:p>
            <a:pPr algn="l"/>
            <a:r>
              <a:rPr lang="ru-RU" sz="1400" dirty="0"/>
              <a:t>- предлагает различные формы организации деятельности, разрешает детям выбрать ту, которая им подходит. </a:t>
            </a:r>
          </a:p>
          <a:p>
            <a:pPr marL="285750" indent="-285750" algn="l">
              <a:buFontTx/>
              <a:buChar char="-"/>
            </a:pP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89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Образовательные области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Социально-коммуникативное развитие</a:t>
            </a:r>
          </a:p>
          <a:p>
            <a:pPr algn="l"/>
            <a:r>
              <a:rPr lang="ru-RU" sz="1800" dirty="0"/>
              <a:t>Познавательное 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Математика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Окружающий мир: Естествознание, экология и техника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Окружающий мир: Общество, история и культура</a:t>
            </a:r>
          </a:p>
          <a:p>
            <a:pPr algn="l"/>
            <a:r>
              <a:rPr lang="ru-RU" sz="1800" dirty="0" smtClean="0"/>
              <a:t>Речевое </a:t>
            </a:r>
            <a:r>
              <a:rPr lang="ru-RU" sz="1800" dirty="0"/>
              <a:t>развитие</a:t>
            </a:r>
          </a:p>
          <a:p>
            <a:pPr algn="l"/>
            <a:r>
              <a:rPr lang="ru-RU" sz="1800" dirty="0" smtClean="0"/>
              <a:t>Художественно-эстетическое </a:t>
            </a:r>
            <a:r>
              <a:rPr lang="ru-RU" sz="1800" dirty="0"/>
              <a:t>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Изобразительные, пластические искусства, конструирование и моделирование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Музыка, музыкальное движение, танец</a:t>
            </a:r>
          </a:p>
          <a:p>
            <a:pPr algn="l"/>
            <a:r>
              <a:rPr lang="ru-RU" sz="1800" dirty="0" smtClean="0"/>
              <a:t>Физическое 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Движение и спорт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Здоровье, гигиена, безопасность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6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Образовательные области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Социально-коммуникативное развитие</a:t>
            </a:r>
          </a:p>
          <a:p>
            <a:pPr algn="l"/>
            <a:r>
              <a:rPr lang="ru-RU" sz="1800" dirty="0"/>
              <a:t>Познавательное 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Математика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Окружающий мир: Естествознание, экология и техника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Окружающий мир: Общество, история и культура</a:t>
            </a:r>
          </a:p>
          <a:p>
            <a:pPr algn="l"/>
            <a:r>
              <a:rPr lang="ru-RU" sz="1800" dirty="0" smtClean="0"/>
              <a:t>Речевое </a:t>
            </a:r>
            <a:r>
              <a:rPr lang="ru-RU" sz="1800" dirty="0"/>
              <a:t>развитие</a:t>
            </a:r>
          </a:p>
          <a:p>
            <a:pPr algn="l"/>
            <a:r>
              <a:rPr lang="ru-RU" sz="1800" dirty="0" smtClean="0"/>
              <a:t>Художественно-эстетическое </a:t>
            </a:r>
            <a:r>
              <a:rPr lang="ru-RU" sz="1800" dirty="0"/>
              <a:t>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Изобразительные, пластические искусства, конструирование и моделирование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Музыка, музыкальное движение, танец</a:t>
            </a:r>
          </a:p>
          <a:p>
            <a:pPr algn="l"/>
            <a:r>
              <a:rPr lang="ru-RU" sz="1800" dirty="0" smtClean="0"/>
              <a:t>Физическое развитие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Движение и спорт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/>
              <a:t>Здоровье, гигиена, безопасность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85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94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74766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Образовательные области. Структура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76872"/>
            <a:ext cx="5357850" cy="393536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Связь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раздела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 другими разделами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Программы.</a:t>
            </a:r>
          </a:p>
          <a:p>
            <a:pPr marL="342900" indent="-342900" algn="l"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Целевые ориентиры в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области.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Организация воспитателем образовательной деятельности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</a:rPr>
              <a:t>детей.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Организация педагогической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деятельности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Установки в образовательном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процессе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Примеры детских и детско-взрослых (детско-родительских)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проектов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Примерный перечень средств обучения и воспитания (оборудование, игры и игрушек, материалы, программное обеспечение и прочее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Организация пространства и оснащение материалами предметно-развивающей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среды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Эмоциональная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атмосфера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Сотрудничество с семьей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AutoNum type="arabicPeriod"/>
            </a:pP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263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Режим дня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97865"/>
              </p:ext>
            </p:extLst>
          </p:nvPr>
        </p:nvGraphicFramePr>
        <p:xfrm>
          <a:off x="1" y="0"/>
          <a:ext cx="9143998" cy="718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239"/>
                <a:gridCol w="1487306"/>
                <a:gridCol w="2741510"/>
                <a:gridCol w="4067943"/>
              </a:tblGrid>
              <a:tr h="3326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Примерный распорядок дня. Модель 1</a:t>
                      </a:r>
                      <a:endParaRPr lang="ru-RU" sz="1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95" marR="26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Основная задача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для детей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для воспитателей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1265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07:30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Приветствие; встреча детей; завтрак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 для свободной игры; приветствие и общение детей друг с другом; завтрак для желающих.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Дети могут пользоваться любыми помещениями детского дошкольного учреждения для игр и занятий по собственному выбору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начало утренней смены присутствует не более 50% воспитательниц; обеспечение присмотра за детьми до детского совета (утреннего круга); основные обязанности осуществляет «принимающая воспитательница»; общение с родителями, индивидуальное общение с детьми; опека детей-новичков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361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08:30 – 8:45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Планерка*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*Все сотрудники собираются на планёрку (кроме «принимающих воспитательниц»).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722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08:30 – 09:10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Вместо планерки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Подготовительный период для воспитательниц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См. выше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Подготовка игровых для занятий и работы детей по их выбору; при необходимости «беседы в дверях» с родителями; приветствие только что пришедших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4107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09:00- 10:30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Детский совет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утренний круг)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Занятия по выбору, проект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Обсуждение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Ритуалы (например, совместное начало дня; день рождения; обсуждения и принятие решений и пр.);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Дети могут включиться по своему желанию в  занятия предложенные взрослыми, играть или сделать выбор в пользу самостоятельно выбранных дел.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Неприсоединившиеся дети проводят это время с «принимающей воспитательницей».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те дни, когда у группы по плану  </a:t>
                      </a:r>
                      <a:r>
                        <a:rPr lang="ru-RU" sz="1000" dirty="0" err="1">
                          <a:effectLst/>
                        </a:rPr>
                        <a:t>муз.руководителя</a:t>
                      </a:r>
                      <a:r>
                        <a:rPr lang="ru-RU" sz="1000" dirty="0">
                          <a:effectLst/>
                        </a:rPr>
                        <a:t>, воспитателя по физвоспитанию или учителя-логопеда и др. специалистов занятия в муз. или физкультурном зале (и др.) дети участвуют в предложенных ими занятиях или проектах;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Дети и взрослые делятся своими впечатлениями и результатами от работы в Центрах активности, от игр, занятий.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Дети посильно участвуют в уборке и помогают друг другу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 (воспитательница, специалисты) дают ориентировку на предстоящий день, обзор занятий или проектов и их составных частей; осуществляют </a:t>
                      </a:r>
                      <a:r>
                        <a:rPr lang="ru-RU" sz="1000" dirty="0" err="1">
                          <a:effectLst/>
                        </a:rPr>
                        <a:t>модерацию</a:t>
                      </a:r>
                      <a:r>
                        <a:rPr lang="ru-RU" sz="1000" dirty="0">
                          <a:effectLst/>
                        </a:rPr>
                        <a:t> принятия детьми решений; руководят ритуалами и дают информацию; обсуждают организационные моменты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Музыкальный руководитель/ Воспитатель по физвоспитанию/ Др. специалисты руководят занятиями и проектами; оказывают поддержку детям; инициируют процессы обучения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 (воспитательница, специалисты) поддерживают  разговор  с помощью открытых вопросов и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 также участвуют в уборке и помогают детям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Режим дня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35198"/>
              </p:ext>
            </p:extLst>
          </p:nvPr>
        </p:nvGraphicFramePr>
        <p:xfrm>
          <a:off x="1" y="1"/>
          <a:ext cx="9143998" cy="5947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239"/>
                <a:gridCol w="1487306"/>
                <a:gridCol w="2453478"/>
                <a:gridCol w="4355975"/>
              </a:tblGrid>
              <a:tr h="3326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Примерный распорядок дня. Модель 1</a:t>
                      </a:r>
                      <a:endParaRPr lang="ru-RU" sz="1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95" marR="26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Время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 задача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Содержание для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Содержание для воспитателей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86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07:30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Приветствие; встреча детей; завтрак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Время для свободной игры; приветствие и общение детей друг с другом; завтрак для желающих.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могут пользоваться любыми помещениями детского дошкольного учреждения для игр и занятий по собственному выбору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начало утренней смены присутствует не более 50% воспитательниц; обеспечение присмотра за детьми до детского совета (утреннего круга); основные обязанности осуществляет «принимающая воспитательница»; общение с родителями, индивидуальное общение с детьми; опека детей-новичков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369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10:35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Совместный второй завтрак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(если есть)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и воспитательницы принимают участие в совместном завтраке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Воспитательницы помогают детям в организации завтрака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61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10:35:12.00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Подготовка к прогулке. Прогулка.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Постепенный уход части детей домой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играют и общаются друг с другом.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Воспитательницы предлагают игры или включаются в игры, предложенные детьми; время для наблюдений; присмотр за детьми;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побеседовать с родителями тех детей, кто посещает детский сад до обеда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369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12:00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Возвращение с прогулки, 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подготовка </a:t>
                      </a:r>
                      <a:r>
                        <a:rPr lang="ru-RU" sz="1100" b="1" dirty="0">
                          <a:effectLst/>
                        </a:rPr>
                        <a:t>к обеду и обед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Дети, остающиеся на продленный день, обедают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Воспитательницы помогают детям в организации обеда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49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12:30:15.00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Сон для тех детей, кто привык днем спать. Спокойные игры и занятия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 дети, кто отказывается от дневного сна,  занимаются самостоятельно «тихими играми», рассматривают (читают) книги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обязательного присмотра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49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15:00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Постепенный подъем; гигиенические процедуры.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постепенно переходят от сна (и другого дневного отдыха) к более активным играм и занятиям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Обеспечение помощи и поддержки, обязательного присмотра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  <a:tr h="2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15:30 </a:t>
                      </a:r>
                      <a:r>
                        <a:rPr lang="ru-RU" sz="1100" dirty="0">
                          <a:effectLst/>
                        </a:rPr>
                        <a:t>– 16:00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Полдник </a:t>
                      </a:r>
                      <a:r>
                        <a:rPr lang="ru-RU" sz="1100" b="1" dirty="0">
                          <a:effectLst/>
                        </a:rPr>
                        <a:t>(если есть)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95" marR="266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6357982" cy="785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Взаимодействие с родителями </a:t>
            </a:r>
            <a:endParaRPr lang="ru-RU" sz="32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45968"/>
            <a:ext cx="5357850" cy="393536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Взаимодействие </a:t>
            </a:r>
            <a:r>
              <a:rPr lang="ru-RU" sz="1600" dirty="0"/>
              <a:t>с родителями является одним из базовых принципов </a:t>
            </a:r>
            <a:r>
              <a:rPr lang="ru-RU" sz="1600" dirty="0" smtClean="0"/>
              <a:t>программы. </a:t>
            </a:r>
          </a:p>
          <a:p>
            <a:pPr algn="l"/>
            <a:r>
              <a:rPr lang="ru-RU" sz="1600" dirty="0" smtClean="0"/>
              <a:t>В программе описаны  </a:t>
            </a:r>
            <a:r>
              <a:rPr lang="ru-RU" sz="1600" dirty="0"/>
              <a:t>формы сотрудничества, наработанные успешной практикой, на основе которой каждый детский сад может составить свой вариант</a:t>
            </a:r>
            <a:r>
              <a:rPr lang="ru-RU" sz="1600" dirty="0" smtClean="0"/>
              <a:t>.</a:t>
            </a:r>
          </a:p>
          <a:p>
            <a:pPr algn="l"/>
            <a:endParaRPr lang="ru-RU" sz="1600" dirty="0"/>
          </a:p>
          <a:p>
            <a:pPr algn="l"/>
            <a:r>
              <a:rPr lang="ru-RU" sz="1600" b="1" dirty="0" smtClean="0"/>
              <a:t>Основной </a:t>
            </a:r>
            <a:r>
              <a:rPr lang="ru-RU" sz="1600" b="1" dirty="0"/>
              <a:t>подход в работе с семьей - взаимодополняющее партнерство, творческое взаимодействие</a:t>
            </a:r>
            <a:r>
              <a:rPr lang="ru-RU" sz="1600" b="1" dirty="0" smtClean="0"/>
              <a:t>.</a:t>
            </a:r>
          </a:p>
          <a:p>
            <a:pPr algn="l"/>
            <a:r>
              <a:rPr lang="ru-RU" sz="1600" dirty="0"/>
              <a:t>Программа «Вдохновение» предлагает современную методику взаимодействия образовательной организации с семьей в соответствии с концепцией «Компетентный родитель» (поддержанную ЮНЕСКО) и опирается на опыт реализации данной концепции в рамках проекта ЮНЕСКО в Москве и на опыт, накопленном в европейских странах</a:t>
            </a:r>
            <a:endParaRPr lang="ru-RU" sz="16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3196699"/>
            <a:ext cx="1795040" cy="2875507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48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2178835"/>
            <a:ext cx="5637902" cy="785817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000" spc="-100" dirty="0" smtClean="0"/>
              <a:t>Контакты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143248"/>
            <a:ext cx="5357850" cy="3143272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ru-RU" sz="2000" b="1" dirty="0" smtClean="0"/>
              <a:t>Издательство «Национальное образование»</a:t>
            </a:r>
          </a:p>
          <a:p>
            <a:pPr>
              <a:lnSpc>
                <a:spcPts val="1500"/>
              </a:lnSpc>
            </a:pPr>
            <a:endParaRPr lang="ru-RU" sz="2000" b="1" dirty="0"/>
          </a:p>
          <a:p>
            <a:pPr>
              <a:lnSpc>
                <a:spcPts val="1500"/>
              </a:lnSpc>
            </a:pPr>
            <a:r>
              <a:rPr lang="ru-RU" sz="2000" b="1" dirty="0" smtClean="0"/>
              <a:t>+7 (495) 788-00-75</a:t>
            </a:r>
          </a:p>
          <a:p>
            <a:pPr>
              <a:lnSpc>
                <a:spcPts val="1500"/>
              </a:lnSpc>
            </a:pPr>
            <a:r>
              <a:rPr lang="en-US" sz="2000" b="1" dirty="0" smtClean="0">
                <a:hlinkClick r:id="rId3"/>
              </a:rPr>
              <a:t>info@n-obr.ru</a:t>
            </a:r>
            <a:endParaRPr lang="ru-RU" sz="2000" b="1" dirty="0" smtClean="0"/>
          </a:p>
          <a:p>
            <a:pPr>
              <a:lnSpc>
                <a:spcPts val="1500"/>
              </a:lnSpc>
            </a:pPr>
            <a:endParaRPr lang="ru-RU" sz="1600" b="1" dirty="0"/>
          </a:p>
          <a:p>
            <a:pPr>
              <a:lnSpc>
                <a:spcPts val="1500"/>
              </a:lnSpc>
            </a:pPr>
            <a:r>
              <a:rPr lang="ru-RU" sz="1600" b="1" dirty="0" err="1" smtClean="0"/>
              <a:t>Национальноеобразование.рф</a:t>
            </a:r>
            <a:endParaRPr lang="ru-RU" sz="1600" b="1" dirty="0"/>
          </a:p>
        </p:txBody>
      </p:sp>
      <p:pic>
        <p:nvPicPr>
          <p:cNvPr id="2050" name="Picture 2" descr="C:\_Files\_2014\Серия книг «Вдохновение»\Prezentation\Files\Plast_1_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3" y="4357694"/>
            <a:ext cx="1785950" cy="831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_Files\_2014\Серия книг «Вдохновение»\Prezentation\Files\Plast_10_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286388"/>
            <a:ext cx="1785950" cy="831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_Files\_2014\Серия книг «Вдохновение»\Prezentation\Files\PLAST-4-in-1-COVER_Preview_(Cut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2117" y="2571744"/>
            <a:ext cx="1807731" cy="1643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Современная социокультурная ситуация развития детства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5472608" cy="278665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700" b="1" dirty="0" smtClean="0"/>
              <a:t>Изменения </a:t>
            </a:r>
            <a:r>
              <a:rPr lang="ru-RU" sz="1700" b="1" dirty="0"/>
              <a:t>в обществе и </a:t>
            </a:r>
            <a:r>
              <a:rPr lang="ru-RU" sz="1700" b="1" dirty="0" smtClean="0"/>
              <a:t>экономике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1700" b="1" dirty="0"/>
              <a:t>Изменения в структуре семьи и семейной </a:t>
            </a:r>
            <a:r>
              <a:rPr lang="ru-RU" sz="1700" b="1" dirty="0" smtClean="0"/>
              <a:t>культуре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1700" b="1" dirty="0"/>
              <a:t>Национальная идентичность и культурное </a:t>
            </a:r>
            <a:r>
              <a:rPr lang="ru-RU" sz="1700" b="1" dirty="0" smtClean="0"/>
              <a:t>многообразие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1800" b="1" dirty="0"/>
              <a:t>Контекст, в котором вырастают дети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ru-RU" sz="1800" b="1" dirty="0"/>
              <a:t>Демографические изменения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endParaRPr lang="ru-RU" sz="1700" b="1" dirty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AutoNum type="arabicPeriod"/>
            </a:pPr>
            <a:endParaRPr lang="ru-RU" sz="1700" b="1" dirty="0"/>
          </a:p>
          <a:p>
            <a:pPr marL="342900" indent="-342900" algn="l">
              <a:lnSpc>
                <a:spcPts val="1500"/>
              </a:lnSpc>
              <a:buAutoNum type="arabicPeriod"/>
            </a:pPr>
            <a:endParaRPr lang="ru-RU" sz="1300" spc="-50" dirty="0"/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7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Цель программы: Вдохновлять ! 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00438"/>
            <a:ext cx="5143536" cy="264320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Только </a:t>
            </a:r>
            <a:r>
              <a:rPr lang="ru-RU" sz="1400" dirty="0"/>
              <a:t>воспитатель, воодушевленный своей работой, видящий в ней смысл и делающий ее с радостью и удовольствием может выстроить полноценный, качественный образовательно-воспитательный процесс. </a:t>
            </a:r>
            <a:endParaRPr lang="ru-RU" sz="1400" dirty="0" smtClean="0"/>
          </a:p>
          <a:p>
            <a:pPr algn="l"/>
            <a:r>
              <a:rPr lang="ru-RU" sz="1400" dirty="0" smtClean="0"/>
              <a:t>Вдохновение дарит педагогам </a:t>
            </a:r>
            <a:r>
              <a:rPr lang="ru-RU" sz="1400" i="1" dirty="0"/>
              <a:t>профессиональную свободу</a:t>
            </a:r>
            <a:r>
              <a:rPr lang="ru-RU" sz="1400" dirty="0"/>
              <a:t>, </a:t>
            </a:r>
            <a:r>
              <a:rPr lang="ru-RU" sz="1400" i="1" dirty="0"/>
              <a:t>чувство собственной профессиональной </a:t>
            </a:r>
            <a:r>
              <a:rPr lang="ru-RU" sz="1400" i="1" dirty="0" smtClean="0"/>
              <a:t>компетентности, </a:t>
            </a:r>
            <a:r>
              <a:rPr lang="ru-RU" sz="1400" dirty="0" smtClean="0"/>
              <a:t> </a:t>
            </a:r>
            <a:r>
              <a:rPr lang="ru-RU" sz="1400" i="1" dirty="0" smtClean="0"/>
              <a:t>создает плодотворную почву для повышения профессионального уровня.</a:t>
            </a:r>
          </a:p>
          <a:p>
            <a:pPr algn="l"/>
            <a:r>
              <a:rPr lang="ru-RU" sz="1400" dirty="0"/>
              <a:t>С</a:t>
            </a:r>
            <a:r>
              <a:rPr lang="ru-RU" sz="1400" dirty="0" smtClean="0"/>
              <a:t>ознание </a:t>
            </a:r>
            <a:r>
              <a:rPr lang="ru-RU" sz="1400" dirty="0"/>
              <a:t>своей профессиональной компетентности является  важнейшей мотивационной основой профессиональной </a:t>
            </a:r>
            <a:r>
              <a:rPr lang="ru-RU" sz="1400" dirty="0" smtClean="0"/>
              <a:t>деятельности.</a:t>
            </a:r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Программа «Вдохновение»</a:t>
            </a:r>
            <a:br>
              <a:rPr lang="ru-RU" sz="3000" spc="-100" dirty="0" smtClean="0"/>
            </a:br>
            <a:r>
              <a:rPr lang="ru-RU" sz="3000" spc="-100" dirty="0" smtClean="0"/>
              <a:t>создает возможности 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00438"/>
            <a:ext cx="5143536" cy="2643206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</a:pPr>
            <a:r>
              <a:rPr lang="ru-RU" sz="1400" dirty="0"/>
              <a:t>Программа </a:t>
            </a:r>
            <a:r>
              <a:rPr lang="ru-RU" sz="1400" i="1" dirty="0"/>
              <a:t>предполагает вариативность</a:t>
            </a:r>
            <a:r>
              <a:rPr lang="ru-RU" sz="1400" dirty="0"/>
              <a:t> ее использования в зависимости от конкретной ситуации и места расположения детского сада, специфики состава детей и их семей. Программа не только допускает, но и предполагает различные формы ее реализации. Например, ее содержание может быть реализовано как в группах одного возраста, так и разновозрастные группах, в группах с малым составом детей и в больших группах, в группах полного дня и группах кратковременного пребывания</a:t>
            </a:r>
            <a:endParaRPr lang="ru-RU" sz="1300" spc="-50" dirty="0"/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5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dohnovenie_Prezentation_Slide_Design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57174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Научное обоснование положений программы</a:t>
            </a:r>
            <a:endParaRPr lang="ru-RU" sz="3000" spc="-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00438"/>
            <a:ext cx="5143536" cy="2643206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Каждый воспитатель должен понимать, что, зачем и почему он </a:t>
            </a:r>
            <a:r>
              <a:rPr lang="ru-RU" sz="1400" dirty="0" smtClean="0"/>
              <a:t>делает. Только </a:t>
            </a:r>
            <a:r>
              <a:rPr lang="ru-RU" sz="1400" dirty="0"/>
              <a:t>тогда он приобретет необходимую и осознанную свободу в профессиональной деятельности, сможет гибко выстраивать педагогический процесс в соответствии с индивидуальными возможностями и потребностями каждого ребенка. </a:t>
            </a:r>
            <a:endParaRPr lang="ru-RU" sz="1400" dirty="0" smtClean="0"/>
          </a:p>
          <a:p>
            <a:pPr algn="l"/>
            <a:r>
              <a:rPr lang="ru-RU" sz="1400" dirty="0" smtClean="0"/>
              <a:t>Программа предоставляет убедительное </a:t>
            </a:r>
            <a:r>
              <a:rPr lang="ru-RU" sz="1400" dirty="0"/>
              <a:t>научное обоснование каждого положения, </a:t>
            </a:r>
            <a:r>
              <a:rPr lang="ru-RU" sz="1400" dirty="0" smtClean="0"/>
              <a:t>содержит данные важнейших современных исследований,  </a:t>
            </a:r>
            <a:r>
              <a:rPr lang="ru-RU" sz="1400" dirty="0"/>
              <a:t>а также  яркие примеры из опыта работы лучших педагогов и образовательных </a:t>
            </a:r>
            <a:r>
              <a:rPr lang="ru-RU" sz="1400" dirty="0" smtClean="0"/>
              <a:t>практик.</a:t>
            </a:r>
            <a:endParaRPr lang="ru-RU" sz="1400" dirty="0"/>
          </a:p>
        </p:txBody>
      </p:sp>
      <p:pic>
        <p:nvPicPr>
          <p:cNvPr id="5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1509604" cy="200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1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76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23928" y="2276872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Просто о сложном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4059" y="3144958"/>
            <a:ext cx="5357850" cy="3143272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</a:pPr>
            <a:r>
              <a:rPr lang="ru-RU" sz="1400" dirty="0"/>
              <a:t>Программа написана по  принципу «просто о сложном</a:t>
            </a:r>
            <a:r>
              <a:rPr lang="ru-RU" sz="1400" dirty="0" smtClean="0"/>
              <a:t>». </a:t>
            </a:r>
          </a:p>
          <a:p>
            <a:pPr algn="l">
              <a:lnSpc>
                <a:spcPts val="1500"/>
              </a:lnSpc>
            </a:pPr>
            <a:r>
              <a:rPr lang="ru-RU" sz="1400" dirty="0"/>
              <a:t>В</a:t>
            </a:r>
            <a:r>
              <a:rPr lang="ru-RU" sz="1400" dirty="0" smtClean="0"/>
              <a:t>се </a:t>
            </a:r>
            <a:r>
              <a:rPr lang="ru-RU" sz="1400" dirty="0"/>
              <a:t>положения иллюстрируются наглядными примерами, даются конкретные методические рекомендации  по  организации образовательного процесса, организации пространства и предметно-развивающей </a:t>
            </a:r>
            <a:r>
              <a:rPr lang="ru-RU" sz="1400" dirty="0" smtClean="0"/>
              <a:t>среды.</a:t>
            </a:r>
            <a:endParaRPr lang="ru-RU" sz="1300" spc="-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1245162"/>
            <a:ext cx="3362686" cy="5019470"/>
            <a:chOff x="6357950" y="3196699"/>
            <a:chExt cx="1928826" cy="3089821"/>
          </a:xfrm>
        </p:grpSpPr>
        <p:pic>
          <p:nvPicPr>
            <p:cNvPr id="1026" name="Picture 2" descr="C:\_Files\_2014\Серия книг «Вдохновение»\Prezentation\Files\Dizain_intererov_detskih_sadov_(Cover)_Previe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3196699"/>
              <a:ext cx="1928826" cy="1447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_Files\_2014\Серия книг «Вдохновение»\Prezentation\Files\Dizain_intererov_detskih_sadov_(Design)_012_(20-21_Spread)_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1" y="4786322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 descr="C:\_Files\_2014\Серия книг «Вдохновение»\Prezentation\Files\Dizain_intererov_detskih_sadov_(Design)_012_(26-27_Spread)_Previ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5572140"/>
              <a:ext cx="1905014" cy="714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23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dohnovenie_Prezentation_Slide_Design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5"/>
            <a:ext cx="6357982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Компетентный педагог «Вдохновения»</a:t>
            </a:r>
            <a:endParaRPr lang="ru-RU" sz="3000" spc="-1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143248"/>
            <a:ext cx="5357850" cy="314327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«Вдохновение» предусматривает повышение квалификации педагогов и предлагает модульную краткосрочную и долгосрочную программы повышения квалификации. </a:t>
            </a:r>
            <a:endParaRPr lang="ru-RU" sz="1400" dirty="0"/>
          </a:p>
        </p:txBody>
      </p:sp>
      <p:pic>
        <p:nvPicPr>
          <p:cNvPr id="3074" name="Picture 2" descr="C:\_Files\_2014\Серия книг «Вдохновение»\Prezentation\Files\Vdohnovenie_Book_Cover_(Design)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214686"/>
            <a:ext cx="1779176" cy="23574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4168</Words>
  <Application>Microsoft Office PowerPoint</Application>
  <PresentationFormat>Экран (4:3)</PresentationFormat>
  <Paragraphs>370</Paragraphs>
  <Slides>39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Программа «Вдохновение» – новая комплексная программа</vt:lpstr>
      <vt:lpstr>Программа «Вдохновение»  создана для реализации  в современной социокультурной ситуации развития детства</vt:lpstr>
      <vt:lpstr>Современная социокультурная ситуация развития детства</vt:lpstr>
      <vt:lpstr>Цель программы: Вдохновлять ! </vt:lpstr>
      <vt:lpstr>Программа «Вдохновение» создает возможности </vt:lpstr>
      <vt:lpstr>Научное обоснование положений программы</vt:lpstr>
      <vt:lpstr>Просто о сложном</vt:lpstr>
      <vt:lpstr>Компетентный педагог «Вдохновения»</vt:lpstr>
      <vt:lpstr>Четыре стержневых идеи программы</vt:lpstr>
      <vt:lpstr>Подходы</vt:lpstr>
      <vt:lpstr>Новое видение образа ребенка</vt:lpstr>
      <vt:lpstr>Образ ребенка</vt:lpstr>
      <vt:lpstr>Образ ребенка</vt:lpstr>
      <vt:lpstr>Образ ребенка</vt:lpstr>
      <vt:lpstr>Образ ребенка</vt:lpstr>
      <vt:lpstr>Образ ребенка</vt:lpstr>
      <vt:lpstr>Образ ребенка</vt:lpstr>
      <vt:lpstr>Вместе</vt:lpstr>
      <vt:lpstr>Вместе</vt:lpstr>
      <vt:lpstr>Принципы программы</vt:lpstr>
      <vt:lpstr>Обратная связь</vt:lpstr>
      <vt:lpstr>Отказ от неадекватных ожиданий</vt:lpstr>
      <vt:lpstr>Принцип дифференциации обучения</vt:lpstr>
      <vt:lpstr>Принцип дифференциации обучения</vt:lpstr>
      <vt:lpstr>Принцип дифференциации обучения</vt:lpstr>
      <vt:lpstr>Четыре уровня дифференциации</vt:lpstr>
      <vt:lpstr>Дифференциация содержания</vt:lpstr>
      <vt:lpstr>Дифференциация процесса</vt:lpstr>
      <vt:lpstr>Дифференциация содержания</vt:lpstr>
      <vt:lpstr>Дифференциация представления детских результатов</vt:lpstr>
      <vt:lpstr>Дифференциация представления детских результатов</vt:lpstr>
      <vt:lpstr>Образовательные области</vt:lpstr>
      <vt:lpstr>Образовательные области</vt:lpstr>
      <vt:lpstr>Образовательные области. Структура</vt:lpstr>
      <vt:lpstr>Режим дня</vt:lpstr>
      <vt:lpstr>Режим дня</vt:lpstr>
      <vt:lpstr>Взаимодействие с родителями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Marukhin</dc:creator>
  <cp:lastModifiedBy>1</cp:lastModifiedBy>
  <cp:revision>127</cp:revision>
  <dcterms:created xsi:type="dcterms:W3CDTF">2014-09-15T09:07:45Z</dcterms:created>
  <dcterms:modified xsi:type="dcterms:W3CDTF">2014-09-17T06:11:45Z</dcterms:modified>
</cp:coreProperties>
</file>