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70" r:id="rId7"/>
    <p:sldId id="268" r:id="rId8"/>
    <p:sldId id="271" r:id="rId9"/>
    <p:sldId id="262" r:id="rId10"/>
    <p:sldId id="263" r:id="rId11"/>
    <p:sldId id="264" r:id="rId12"/>
    <p:sldId id="265" r:id="rId13"/>
    <p:sldId id="266" r:id="rId14"/>
    <p:sldId id="257" r:id="rId15"/>
    <p:sldId id="267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FAB2-57B2-4CB8-9570-982F6B3AE8A2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69B9-F7FF-403D-BE06-3C776C0CFC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FAB2-57B2-4CB8-9570-982F6B3AE8A2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69B9-F7FF-403D-BE06-3C776C0CFC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FAB2-57B2-4CB8-9570-982F6B3AE8A2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69B9-F7FF-403D-BE06-3C776C0CFC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FAB2-57B2-4CB8-9570-982F6B3AE8A2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69B9-F7FF-403D-BE06-3C776C0CFC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FAB2-57B2-4CB8-9570-982F6B3AE8A2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69B9-F7FF-403D-BE06-3C776C0CFC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FAB2-57B2-4CB8-9570-982F6B3AE8A2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69B9-F7FF-403D-BE06-3C776C0CFC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FAB2-57B2-4CB8-9570-982F6B3AE8A2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69B9-F7FF-403D-BE06-3C776C0CFC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FAB2-57B2-4CB8-9570-982F6B3AE8A2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69B9-F7FF-403D-BE06-3C776C0CFC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FAB2-57B2-4CB8-9570-982F6B3AE8A2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69B9-F7FF-403D-BE06-3C776C0CFC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FAB2-57B2-4CB8-9570-982F6B3AE8A2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69B9-F7FF-403D-BE06-3C776C0CFC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FAB2-57B2-4CB8-9570-982F6B3AE8A2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669B9-F7FF-403D-BE06-3C776C0CFC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EFAB2-57B2-4CB8-9570-982F6B3AE8A2}" type="datetimeFigureOut">
              <a:rPr lang="ru-RU" smtClean="0"/>
              <a:pPr/>
              <a:t>21.08.2014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669B9-F7FF-403D-BE06-3C776C0CFC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0;&#1088;&#1099;&#1084;\&#1055;&#1088;&#1077;&#1079;&#1077;&#1085;&#1090;&#1072;&#1094;&#1080;&#1080;\&#1048;&#1089;&#1090;&#1086;&#1082;&#1080;\&#1047;&#1099;&#1082;&#1080;&#1085;&#1072;-2.wm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F:\Для семинара\ИСТОКИ\Фото\капли-сферы.jpg"/>
          <p:cNvPicPr>
            <a:picLocks noChangeAspect="1" noChangeArrowheads="1"/>
          </p:cNvPicPr>
          <p:nvPr/>
        </p:nvPicPr>
        <p:blipFill>
          <a:blip r:embed="rId2" cstate="print"/>
          <a:srcRect l="3501" t="4851" r="10734"/>
          <a:stretch>
            <a:fillRect/>
          </a:stretch>
        </p:blipFill>
        <p:spPr bwMode="auto">
          <a:xfrm>
            <a:off x="-126132" y="0"/>
            <a:ext cx="9270132" cy="6858000"/>
          </a:xfrm>
          <a:prstGeom prst="rect">
            <a:avLst/>
          </a:prstGeom>
          <a:noFill/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85750" y="6323013"/>
            <a:ext cx="7700963" cy="392112"/>
            <a:chOff x="113" y="3944"/>
            <a:chExt cx="4851" cy="247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378" y="4014"/>
              <a:ext cx="4587" cy="1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55440" rIns="90000" bIns="45000"/>
            <a:lstStyle/>
            <a:p>
              <a:pPr>
                <a:spcBef>
                  <a:spcPts val="350"/>
                </a:spcBef>
                <a:tabLst>
                  <a:tab pos="0" algn="l"/>
                  <a:tab pos="446088" algn="l"/>
                  <a:tab pos="893763" algn="l"/>
                  <a:tab pos="1341438" algn="l"/>
                  <a:tab pos="1789113" algn="l"/>
                  <a:tab pos="2236788" algn="l"/>
                  <a:tab pos="2684463" algn="l"/>
                  <a:tab pos="3132138" algn="l"/>
                  <a:tab pos="3579813" algn="l"/>
                  <a:tab pos="4027488" algn="l"/>
                  <a:tab pos="4475163" algn="l"/>
                  <a:tab pos="4922838" algn="l"/>
                  <a:tab pos="5370513" algn="l"/>
                  <a:tab pos="5818188" algn="l"/>
                  <a:tab pos="6265863" algn="l"/>
                  <a:tab pos="6713538" algn="l"/>
                  <a:tab pos="7161213" algn="l"/>
                  <a:tab pos="7608888" algn="l"/>
                  <a:tab pos="8056563" algn="l"/>
                  <a:tab pos="8504238" algn="l"/>
                  <a:tab pos="8951913" algn="l"/>
                </a:tabLst>
              </a:pPr>
              <a:r>
                <a:rPr lang="ru-RU" sz="1200" b="1" dirty="0">
                  <a:solidFill>
                    <a:srgbClr val="0D0D0D"/>
                  </a:solidFill>
                </a:rPr>
                <a:t>Издательство «Творческий Центр СФЕРА» - </a:t>
              </a:r>
              <a:r>
                <a:rPr lang="ru-RU" sz="1200" b="1" dirty="0" err="1">
                  <a:solidFill>
                    <a:srgbClr val="0D0D0D"/>
                  </a:solidFill>
                </a:rPr>
                <a:t>www.tc-sfera.ru</a:t>
              </a:r>
              <a:endParaRPr lang="ru-RU" sz="1200" b="1" dirty="0">
                <a:solidFill>
                  <a:srgbClr val="0D0D0D"/>
                </a:solidFill>
              </a:endParaRPr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13" y="3944"/>
              <a:ext cx="264" cy="24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152680" y="522875"/>
            <a:ext cx="6777038" cy="19059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70200" rIns="90000" bIns="45000"/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  <a:latin typeface="Georgia" pitchFamily="18" charset="0"/>
              </a:rPr>
              <a:t>ПОЧЕМУ </a:t>
            </a:r>
          </a:p>
          <a:p>
            <a:pPr algn="ctr"/>
            <a:r>
              <a:rPr lang="ru-RU" sz="6000" b="1" dirty="0" smtClean="0">
                <a:solidFill>
                  <a:srgbClr val="7030A0"/>
                </a:solidFill>
                <a:latin typeface="Georgia" pitchFamily="18" charset="0"/>
              </a:rPr>
              <a:t>«ИСТОКИ»?</a:t>
            </a:r>
            <a:endParaRPr lang="ru-RU" sz="60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7356" y="4786322"/>
            <a:ext cx="6000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Georgia" pitchFamily="18" charset="0"/>
              </a:rPr>
              <a:t>Цветкова Татьяна Владиславовна,</a:t>
            </a:r>
          </a:p>
          <a:p>
            <a:pPr algn="ctr">
              <a:buClrTx/>
              <a:buFontTx/>
              <a:buNone/>
            </a:pPr>
            <a:r>
              <a:rPr lang="ru-RU" i="1" dirty="0" smtClean="0">
                <a:solidFill>
                  <a:srgbClr val="FFFF00"/>
                </a:solidFill>
                <a:latin typeface="Georgia" pitchFamily="18" charset="0"/>
              </a:rPr>
              <a:t>кандидат педагогических наук, член-корр. МАНПО,</a:t>
            </a:r>
          </a:p>
          <a:p>
            <a:pPr algn="ctr">
              <a:buClrTx/>
              <a:buFontTx/>
              <a:buNone/>
            </a:pPr>
            <a:r>
              <a:rPr lang="ru-RU" i="1" dirty="0" smtClean="0">
                <a:solidFill>
                  <a:srgbClr val="FFFF00"/>
                </a:solidFill>
                <a:latin typeface="Georgia" pitchFamily="18" charset="0"/>
              </a:rPr>
              <a:t>генеральный директор издательства «ТЦ Сфера»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Для семинара\ИСТОКИ\Фото\капля-сердц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072206"/>
            <a:ext cx="9144000" cy="5715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0200" rIns="90000" bIns="45000"/>
          <a:lstStyle/>
          <a:p>
            <a:pPr algn="ctr"/>
            <a:r>
              <a:rPr lang="ru-RU" sz="4000" b="1" i="1" dirty="0" smtClean="0">
                <a:solidFill>
                  <a:srgbClr val="FFFF00"/>
                </a:solidFill>
              </a:rPr>
              <a:t>Апробация </a:t>
            </a:r>
            <a:r>
              <a:rPr lang="ru-RU" sz="4000" b="1" dirty="0" smtClean="0">
                <a:solidFill>
                  <a:srgbClr val="FFFF00"/>
                </a:solidFill>
              </a:rPr>
              <a:t>и</a:t>
            </a:r>
            <a:r>
              <a:rPr lang="ru-RU" sz="4000" b="1" i="1" dirty="0" smtClean="0">
                <a:solidFill>
                  <a:srgbClr val="FFFF00"/>
                </a:solidFill>
              </a:rPr>
              <a:t> реализация</a:t>
            </a:r>
            <a:r>
              <a:rPr lang="ru-RU" sz="4000" b="1" dirty="0" smtClean="0">
                <a:solidFill>
                  <a:srgbClr val="FFFF00"/>
                </a:solidFill>
              </a:rPr>
              <a:t> в практике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H:\Для семинара\ИСТОКИ\Фото\Фото еще\Истоки-16.jpg"/>
          <p:cNvPicPr>
            <a:picLocks noChangeAspect="1" noChangeArrowheads="1"/>
          </p:cNvPicPr>
          <p:nvPr/>
        </p:nvPicPr>
        <p:blipFill>
          <a:blip r:embed="rId2" cstate="print"/>
          <a:srcRect l="2750" r="994"/>
          <a:stretch>
            <a:fillRect/>
          </a:stretch>
        </p:blipFill>
        <p:spPr bwMode="auto">
          <a:xfrm>
            <a:off x="-214346" y="0"/>
            <a:ext cx="10001320" cy="68580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214346" y="285728"/>
            <a:ext cx="10001320" cy="5715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0200" rIns="90000" bIns="45000"/>
          <a:lstStyle/>
          <a:p>
            <a:pPr algn="ctr"/>
            <a:r>
              <a:rPr lang="ru-RU" sz="4000" b="1" i="1" dirty="0" smtClean="0">
                <a:solidFill>
                  <a:srgbClr val="FFFF00"/>
                </a:solidFill>
              </a:rPr>
              <a:t>Интеграция содержания образования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:\Для семинара\ИСТОКИ\Фото\капля-сфера_3.jpg"/>
          <p:cNvPicPr>
            <a:picLocks noChangeAspect="1" noChangeArrowheads="1"/>
          </p:cNvPicPr>
          <p:nvPr/>
        </p:nvPicPr>
        <p:blipFill>
          <a:blip r:embed="rId2" cstate="print"/>
          <a:srcRect l="16284" r="4925" b="5312"/>
          <a:stretch>
            <a:fillRect/>
          </a:stretch>
        </p:blipFill>
        <p:spPr bwMode="auto">
          <a:xfrm flipH="1">
            <a:off x="5715008" y="0"/>
            <a:ext cx="3429024" cy="6868084"/>
          </a:xfrm>
          <a:prstGeom prst="rect">
            <a:avLst/>
          </a:prstGeom>
          <a:noFill/>
        </p:spPr>
      </p:pic>
      <p:pic>
        <p:nvPicPr>
          <p:cNvPr id="5" name="Picture 2" descr="H:\Для семинара\ИСТОКИ\Фото\капля с рыбк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239"/>
            <a:ext cx="6072198" cy="6861239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32" y="285728"/>
            <a:ext cx="7572428" cy="5715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0200" rIns="90000" bIns="45000"/>
          <a:lstStyle/>
          <a:p>
            <a:pPr algn="ctr"/>
            <a:r>
              <a:rPr lang="ru-RU" sz="4000" b="1" i="1" dirty="0" smtClean="0">
                <a:solidFill>
                  <a:srgbClr val="FFFF00"/>
                </a:solidFill>
              </a:rPr>
              <a:t>Продукт высокого качества</a:t>
            </a:r>
            <a:endParaRPr lang="ru-RU" sz="40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32" y="142852"/>
            <a:ext cx="9144032" cy="5715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0200" rIns="90000" bIns="45000"/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Ребенок — эпицентр программы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  <p:pic>
        <p:nvPicPr>
          <p:cNvPr id="8194" name="Picture 2" descr="H:\Для семинара\ИСТОКИ\Фото\Фото еще\Девочка на качеля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8"/>
            <a:ext cx="9144000" cy="5714992"/>
          </a:xfrm>
          <a:prstGeom prst="rect">
            <a:avLst/>
          </a:prstGeom>
          <a:noFill/>
        </p:spPr>
      </p:pic>
      <p:pic>
        <p:nvPicPr>
          <p:cNvPr id="5" name="Рисунок 4" descr="Веселые девочки.jpg"/>
          <p:cNvPicPr>
            <a:picLocks noChangeAspect="1"/>
          </p:cNvPicPr>
          <p:nvPr/>
        </p:nvPicPr>
        <p:blipFill>
          <a:blip r:embed="rId3" cstate="print"/>
          <a:srcRect t="6781" r="16663"/>
          <a:stretch>
            <a:fillRect/>
          </a:stretch>
        </p:blipFill>
        <p:spPr>
          <a:xfrm>
            <a:off x="-32" y="1146181"/>
            <a:ext cx="9144000" cy="5711843"/>
          </a:xfrm>
          <a:prstGeom prst="rect">
            <a:avLst/>
          </a:prstGeom>
        </p:spPr>
      </p:pic>
      <p:pic>
        <p:nvPicPr>
          <p:cNvPr id="7" name="Рисунок 6" descr="Девочка рисуе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" y="1142984"/>
            <a:ext cx="9144000" cy="5715016"/>
          </a:xfrm>
          <a:prstGeom prst="rect">
            <a:avLst/>
          </a:prstGeom>
        </p:spPr>
      </p:pic>
      <p:pic>
        <p:nvPicPr>
          <p:cNvPr id="8" name="Рисунок 7" descr="Девочка с ладошкам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1142984"/>
            <a:ext cx="9148529" cy="5143536"/>
          </a:xfrm>
          <a:prstGeom prst="rect">
            <a:avLst/>
          </a:prstGeom>
        </p:spPr>
      </p:pic>
      <p:pic>
        <p:nvPicPr>
          <p:cNvPr id="10" name="Рисунок 9" descr="малыш рисует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1142984"/>
            <a:ext cx="9144000" cy="5715016"/>
          </a:xfrm>
          <a:prstGeom prst="rect">
            <a:avLst/>
          </a:prstGeom>
        </p:spPr>
      </p:pic>
      <p:pic>
        <p:nvPicPr>
          <p:cNvPr id="15" name="Рисунок 14" descr="Дети сверху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2" y="0"/>
            <a:ext cx="914403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xit" presetSubtype="0" ac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9" presetClass="exit" presetSubtype="0" ac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49" presetClass="exit" presetSubtype="0" ac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0"/>
                            </p:stCondLst>
                            <p:childTnLst>
                              <p:par>
                                <p:cTn id="54" presetID="49" presetClass="exit" presetSubtype="0" ac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500"/>
                            </p:stCondLst>
                            <p:childTnLst>
                              <p:par>
                                <p:cTn id="68" presetID="49" presetClass="exit" presetSubtype="0" ac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7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-32" y="214290"/>
            <a:ext cx="9144000" cy="5715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0200" rIns="90000" bIns="45000"/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ПРОГРАММА ДЛЯ ДЕТЕЙ </a:t>
            </a:r>
            <a:r>
              <a:rPr lang="ru-RU" sz="4000" b="1" dirty="0" smtClean="0">
                <a:solidFill>
                  <a:srgbClr val="7030A0"/>
                </a:solidFill>
              </a:rPr>
              <a:t>создана </a:t>
            </a:r>
            <a:r>
              <a:rPr lang="ru-RU" sz="4000" b="1" dirty="0" smtClean="0">
                <a:solidFill>
                  <a:srgbClr val="7030A0"/>
                </a:solidFill>
              </a:rPr>
              <a:t/>
            </a:r>
            <a:br>
              <a:rPr lang="ru-RU" sz="4000" b="1" dirty="0" smtClean="0">
                <a:solidFill>
                  <a:srgbClr val="7030A0"/>
                </a:solidFill>
              </a:rPr>
            </a:br>
            <a:endParaRPr lang="ru-RU" sz="4000" b="1" dirty="0" smtClean="0">
              <a:solidFill>
                <a:srgbClr val="7030A0"/>
              </a:solidFill>
            </a:endParaRPr>
          </a:p>
        </p:txBody>
      </p:sp>
      <p:pic>
        <p:nvPicPr>
          <p:cNvPr id="11266" name="Picture 2" descr="H:\Для семинара\ИСТОКИ\Фото\Фото еще\Мальчик со Сферой.jpg"/>
          <p:cNvPicPr>
            <a:picLocks noChangeAspect="1" noChangeArrowheads="1"/>
          </p:cNvPicPr>
          <p:nvPr/>
        </p:nvPicPr>
        <p:blipFill>
          <a:blip r:embed="rId2" cstate="print"/>
          <a:srcRect l="7087" t="12473" r="9286"/>
          <a:stretch>
            <a:fillRect/>
          </a:stretch>
        </p:blipFill>
        <p:spPr bwMode="auto">
          <a:xfrm>
            <a:off x="714348" y="1571612"/>
            <a:ext cx="7715240" cy="504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F:\Для семинара\ИСТОКИ\Фото\ребенок у истока.jpg"/>
          <p:cNvPicPr>
            <a:picLocks noChangeAspect="1" noChangeArrowheads="1"/>
          </p:cNvPicPr>
          <p:nvPr/>
        </p:nvPicPr>
        <p:blipFill>
          <a:blip r:embed="rId2" cstate="print"/>
          <a:srcRect b="13999"/>
          <a:stretch>
            <a:fillRect/>
          </a:stretch>
        </p:blipFill>
        <p:spPr bwMode="auto">
          <a:xfrm>
            <a:off x="500034" y="1268760"/>
            <a:ext cx="7969324" cy="5140281"/>
          </a:xfrm>
          <a:prstGeom prst="rect">
            <a:avLst/>
          </a:prstGeom>
          <a:noFill/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-32" y="337216"/>
            <a:ext cx="9144000" cy="5715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0200" rIns="90000" bIns="45000"/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Детям </a:t>
            </a:r>
            <a:r>
              <a:rPr lang="ru-RU" sz="4000" b="1" dirty="0">
                <a:solidFill>
                  <a:srgbClr val="7030A0"/>
                </a:solidFill>
              </a:rPr>
              <a:t>России она </a:t>
            </a:r>
            <a:r>
              <a:rPr lang="ru-RU" sz="4000" b="1" dirty="0" smtClean="0">
                <a:solidFill>
                  <a:srgbClr val="7030A0"/>
                </a:solidFill>
              </a:rPr>
              <a:t>НУЖНА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ыкина-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3)">
                                      <p:cBhvr>
                                        <p:cTn id="6" dur="836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F:\Для семинара\ИСТОКИ\Фото\капля-сфера.jpg"/>
          <p:cNvPicPr>
            <a:picLocks noChangeAspect="1" noChangeArrowheads="1"/>
          </p:cNvPicPr>
          <p:nvPr/>
        </p:nvPicPr>
        <p:blipFill>
          <a:blip r:embed="rId2" cstate="print"/>
          <a:srcRect l="3271" t="3838" r="3271" b="3838"/>
          <a:stretch>
            <a:fillRect/>
          </a:stretch>
        </p:blipFill>
        <p:spPr bwMode="auto">
          <a:xfrm>
            <a:off x="928662" y="1571612"/>
            <a:ext cx="7221200" cy="4728284"/>
          </a:xfrm>
          <a:prstGeom prst="rect">
            <a:avLst/>
          </a:prstGeom>
          <a:noFill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260649"/>
            <a:ext cx="9144000" cy="1025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0200" rIns="90000" bIns="45000"/>
          <a:lstStyle/>
          <a:p>
            <a:pPr algn="ctr"/>
            <a:r>
              <a:rPr lang="ru-RU" sz="3200" b="1" dirty="0" err="1" smtClean="0">
                <a:solidFill>
                  <a:srgbClr val="7030A0"/>
                </a:solidFill>
                <a:latin typeface="Calibri" pitchFamily="34" charset="0"/>
              </a:rPr>
              <a:t>Иста</a:t>
            </a:r>
            <a:r>
              <a:rPr lang="ru-RU" sz="3200" b="1" dirty="0" smtClean="0">
                <a:solidFill>
                  <a:srgbClr val="002060"/>
                </a:solidFill>
                <a:latin typeface="Calibri" pitchFamily="34" charset="0"/>
              </a:rPr>
              <a:t> – это совершенный Образ,</a:t>
            </a:r>
            <a:br>
              <a:rPr lang="ru-RU" sz="3200" b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alibri" pitchFamily="34" charset="0"/>
              </a:rPr>
              <a:t>некое исконное исходное состояние</a:t>
            </a:r>
            <a:endParaRPr lang="ru-RU" sz="32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Для семинара\ИСТОКИ\Фото\капля-сфера_4.jpg"/>
          <p:cNvPicPr>
            <a:picLocks noChangeAspect="1" noChangeArrowheads="1"/>
          </p:cNvPicPr>
          <p:nvPr/>
        </p:nvPicPr>
        <p:blipFill>
          <a:blip r:embed="rId2" cstate="print"/>
          <a:srcRect r="4167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14348" y="5357826"/>
            <a:ext cx="7715304" cy="1428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0200" rIns="90000" bIns="45000"/>
          <a:lstStyle/>
          <a:p>
            <a:pPr>
              <a:lnSpc>
                <a:spcPts val="3000"/>
              </a:lnSpc>
            </a:pPr>
            <a:r>
              <a:rPr lang="ru-RU" sz="4800" b="1" dirty="0" err="1" smtClean="0">
                <a:solidFill>
                  <a:srgbClr val="FFFF00"/>
                </a:solidFill>
              </a:rPr>
              <a:t>ИСТ</a:t>
            </a:r>
            <a:r>
              <a:rPr lang="ru-RU" sz="4800" b="1" dirty="0" err="1" smtClean="0">
                <a:solidFill>
                  <a:schemeClr val="bg1"/>
                </a:solidFill>
              </a:rPr>
              <a:t>ина</a:t>
            </a:r>
            <a:r>
              <a:rPr lang="ru-RU" sz="4800" b="1" dirty="0" smtClean="0">
                <a:solidFill>
                  <a:schemeClr val="bg1"/>
                </a:solidFill>
              </a:rPr>
              <a:t>,</a:t>
            </a:r>
            <a:r>
              <a:rPr lang="ru-RU" sz="4800" b="1" dirty="0" smtClean="0">
                <a:solidFill>
                  <a:srgbClr val="FFFF00"/>
                </a:solidFill>
              </a:rPr>
              <a:t> </a:t>
            </a:r>
          </a:p>
          <a:p>
            <a:pPr algn="ctr">
              <a:lnSpc>
                <a:spcPts val="3000"/>
              </a:lnSpc>
            </a:pPr>
            <a:r>
              <a:rPr lang="ru-RU" sz="4800" b="1" dirty="0" err="1" smtClean="0">
                <a:solidFill>
                  <a:schemeClr val="bg1"/>
                </a:solidFill>
              </a:rPr>
              <a:t>ч</a:t>
            </a:r>
            <a:r>
              <a:rPr lang="ru-RU" sz="4800" b="1" dirty="0" err="1" smtClean="0">
                <a:solidFill>
                  <a:srgbClr val="FFFF00"/>
                </a:solidFill>
              </a:rPr>
              <a:t>ИСТ</a:t>
            </a:r>
            <a:r>
              <a:rPr lang="ru-RU" sz="4800" b="1" dirty="0" err="1" smtClean="0">
                <a:solidFill>
                  <a:schemeClr val="bg1"/>
                </a:solidFill>
              </a:rPr>
              <a:t>ота</a:t>
            </a:r>
            <a:r>
              <a:rPr lang="ru-RU" sz="4800" b="1" dirty="0" smtClean="0">
                <a:solidFill>
                  <a:schemeClr val="bg1"/>
                </a:solidFill>
              </a:rPr>
              <a:t>,</a:t>
            </a:r>
            <a:r>
              <a:rPr lang="ru-RU" sz="4800" b="1" dirty="0" smtClean="0">
                <a:solidFill>
                  <a:srgbClr val="FFFF00"/>
                </a:solidFill>
              </a:rPr>
              <a:t> </a:t>
            </a:r>
          </a:p>
          <a:p>
            <a:pPr algn="r">
              <a:lnSpc>
                <a:spcPts val="3000"/>
              </a:lnSpc>
            </a:pPr>
            <a:r>
              <a:rPr lang="ru-RU" sz="4800" b="1" dirty="0" err="1" smtClean="0">
                <a:solidFill>
                  <a:srgbClr val="FFFF00"/>
                </a:solidFill>
              </a:rPr>
              <a:t>ИСТ</a:t>
            </a:r>
            <a:r>
              <a:rPr lang="ru-RU" sz="4800" b="1" dirty="0" err="1" smtClean="0">
                <a:solidFill>
                  <a:schemeClr val="bg1"/>
                </a:solidFill>
              </a:rPr>
              <a:t>оки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32" y="71414"/>
            <a:ext cx="9144000" cy="10001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0200" rIns="90000" bIns="45000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Корневое </a:t>
            </a:r>
            <a:r>
              <a:rPr lang="ru-RU" sz="3200" b="1" dirty="0" smtClean="0">
                <a:solidFill>
                  <a:srgbClr val="FFFF00"/>
                </a:solidFill>
              </a:rPr>
              <a:t>«</a:t>
            </a:r>
            <a:r>
              <a:rPr lang="ru-RU" sz="3200" b="1" dirty="0" err="1" smtClean="0">
                <a:solidFill>
                  <a:srgbClr val="FFFF00"/>
                </a:solidFill>
              </a:rPr>
              <a:t>ист</a:t>
            </a:r>
            <a:r>
              <a:rPr lang="ru-RU" sz="3200" b="1" dirty="0" smtClean="0">
                <a:solidFill>
                  <a:srgbClr val="FFFF00"/>
                </a:solidFill>
              </a:rPr>
              <a:t>» </a:t>
            </a:r>
            <a:r>
              <a:rPr lang="ru-RU" sz="3200" b="1" dirty="0" smtClean="0">
                <a:solidFill>
                  <a:schemeClr val="bg1"/>
                </a:solidFill>
              </a:rPr>
              <a:t>лежит в основе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важнейших слов русского языка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:\Для семинара\ИСТОКИ\Фото\исток_2.jpg"/>
          <p:cNvPicPr>
            <a:picLocks noChangeAspect="1" noChangeArrowheads="1"/>
          </p:cNvPicPr>
          <p:nvPr/>
        </p:nvPicPr>
        <p:blipFill>
          <a:blip r:embed="rId2" cstate="print"/>
          <a:srcRect r="3651" b="3661"/>
          <a:stretch>
            <a:fillRect/>
          </a:stretch>
        </p:blipFill>
        <p:spPr bwMode="auto">
          <a:xfrm>
            <a:off x="1357290" y="1928802"/>
            <a:ext cx="6215106" cy="466133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32" y="-24"/>
            <a:ext cx="9144000" cy="1739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0200" rIns="90000" bIns="45000"/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ОБРАЗ</a:t>
            </a:r>
            <a:r>
              <a:rPr lang="ru-RU" sz="2800" b="1" dirty="0" err="1" smtClean="0">
                <a:solidFill>
                  <a:srgbClr val="002060"/>
                </a:solidFill>
              </a:rPr>
              <a:t>ование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направлено на возвращение своего изначально задуманного и заданного нам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Природой состояния и </a:t>
            </a:r>
            <a:r>
              <a:rPr lang="ru-RU" sz="2800" b="1" dirty="0" smtClean="0">
                <a:solidFill>
                  <a:srgbClr val="7030A0"/>
                </a:solidFill>
              </a:rPr>
              <a:t>ОБРАЗА</a:t>
            </a:r>
            <a:r>
              <a:rPr lang="ru-RU" sz="2800" b="1" dirty="0" smtClean="0">
                <a:solidFill>
                  <a:srgbClr val="002060"/>
                </a:solidFill>
              </a:rPr>
              <a:t>,</a:t>
            </a:r>
            <a:r>
              <a:rPr lang="ru-RU" sz="2800" b="1" dirty="0" smtClean="0"/>
              <a:t> </a:t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002060"/>
                </a:solidFill>
              </a:rPr>
              <a:t>на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ВОЗ-ВРАЩЕНИЕ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к «</a:t>
            </a:r>
            <a:r>
              <a:rPr lang="ru-RU" sz="2800" b="1" dirty="0" err="1" smtClean="0">
                <a:solidFill>
                  <a:srgbClr val="7030A0"/>
                </a:solidFill>
              </a:rPr>
              <a:t>ИСТ</a:t>
            </a:r>
            <a:r>
              <a:rPr lang="ru-RU" sz="2800" b="1" dirty="0" err="1" smtClean="0">
                <a:solidFill>
                  <a:srgbClr val="002060"/>
                </a:solidFill>
              </a:rPr>
              <a:t>окам</a:t>
            </a:r>
            <a:r>
              <a:rPr lang="ru-RU" sz="2800" b="1" dirty="0" smtClean="0">
                <a:solidFill>
                  <a:srgbClr val="002060"/>
                </a:solidFill>
              </a:rPr>
              <a:t>»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32" y="-23"/>
            <a:ext cx="9144000" cy="1071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0200" rIns="90000" bIns="45000"/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ИСТ</a:t>
            </a:r>
            <a:r>
              <a:rPr lang="ru-RU" sz="2800" b="1" dirty="0" err="1" smtClean="0">
                <a:solidFill>
                  <a:srgbClr val="002060"/>
                </a:solidFill>
              </a:rPr>
              <a:t>ок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—идеальный, духовный мир, </a:t>
            </a: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err="1" smtClean="0">
                <a:solidFill>
                  <a:srgbClr val="7030A0"/>
                </a:solidFill>
              </a:rPr>
              <a:t>РОД</a:t>
            </a:r>
            <a:r>
              <a:rPr lang="ru-RU" sz="2800" b="1" dirty="0" err="1" smtClean="0">
                <a:solidFill>
                  <a:srgbClr val="002060"/>
                </a:solidFill>
              </a:rPr>
              <a:t>ник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– материальный мир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H:\Для семинара\ИСТОКИ\Фото\исток_3.jpg"/>
          <p:cNvPicPr>
            <a:picLocks noChangeAspect="1" noChangeArrowheads="1"/>
          </p:cNvPicPr>
          <p:nvPr/>
        </p:nvPicPr>
        <p:blipFill>
          <a:blip r:embed="rId2" cstate="print"/>
          <a:srcRect b="8268"/>
          <a:stretch>
            <a:fillRect/>
          </a:stretch>
        </p:blipFill>
        <p:spPr bwMode="auto">
          <a:xfrm>
            <a:off x="928662" y="1285860"/>
            <a:ext cx="7372334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Для семинара\ИСТОКИ\Фото\Фото еще\Истоки-10.jpg"/>
          <p:cNvPicPr>
            <a:picLocks noChangeAspect="1" noChangeArrowheads="1"/>
          </p:cNvPicPr>
          <p:nvPr/>
        </p:nvPicPr>
        <p:blipFill>
          <a:blip r:embed="rId2" cstate="print"/>
          <a:srcRect l="4871"/>
          <a:stretch>
            <a:fillRect/>
          </a:stretch>
        </p:blipFill>
        <p:spPr bwMode="auto">
          <a:xfrm>
            <a:off x="-214346" y="0"/>
            <a:ext cx="9766430" cy="68580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32" y="500042"/>
            <a:ext cx="9286940" cy="107157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0200" rIns="90000" bIns="45000"/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Возвращение к истокам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Для семинара\ИСТОКИ\Фото\Фото еще\Истоки-ltdeirf.jpg"/>
          <p:cNvPicPr>
            <a:picLocks noChangeAspect="1" noChangeArrowheads="1"/>
          </p:cNvPicPr>
          <p:nvPr/>
        </p:nvPicPr>
        <p:blipFill>
          <a:blip r:embed="rId2" cstate="print"/>
          <a:srcRect l="14955" t="4260" r="15835" b="126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142852"/>
            <a:ext cx="8501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chemeClr val="bg1"/>
                </a:solidFill>
              </a:rPr>
              <a:t>К нашим истокам…</a:t>
            </a:r>
          </a:p>
          <a:p>
            <a:pPr algn="r"/>
            <a:r>
              <a:rPr lang="ru-RU" sz="4000" b="1" dirty="0" smtClean="0">
                <a:solidFill>
                  <a:schemeClr val="bg1"/>
                </a:solidFill>
              </a:rPr>
              <a:t>снова вернемся…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6" presetClass="emph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Мальчтк на колесе.jpg"/>
          <p:cNvPicPr>
            <a:picLocks noChangeAspect="1"/>
          </p:cNvPicPr>
          <p:nvPr/>
        </p:nvPicPr>
        <p:blipFill>
          <a:blip r:embed="rId2" cstate="print"/>
          <a:srcRect t="16332" r="17274" b="4983"/>
          <a:stretch>
            <a:fillRect/>
          </a:stretch>
        </p:blipFill>
        <p:spPr>
          <a:xfrm>
            <a:off x="0" y="-18958"/>
            <a:ext cx="9159605" cy="6874526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-24"/>
            <a:ext cx="3929058" cy="15001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0200" rIns="90000" bIns="45000"/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ПОЧЕМУ </a:t>
            </a:r>
          </a:p>
          <a:p>
            <a:pPr algn="ctr"/>
            <a:r>
              <a:rPr lang="ru-RU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«ИСТОКИ»?</a:t>
            </a:r>
            <a:endParaRPr lang="ru-RU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42876"/>
            <a:ext cx="4359935" cy="6643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Для семинара\ИСТОКИ\Фото\капля-сфера_2.jpg"/>
          <p:cNvPicPr>
            <a:picLocks noChangeAspect="1" noChangeArrowheads="1"/>
          </p:cNvPicPr>
          <p:nvPr/>
        </p:nvPicPr>
        <p:blipFill>
          <a:blip r:embed="rId2" cstate="print"/>
          <a:srcRect t="7568" b="12417"/>
          <a:stretch>
            <a:fillRect/>
          </a:stretch>
        </p:blipFill>
        <p:spPr bwMode="auto">
          <a:xfrm>
            <a:off x="0" y="0"/>
            <a:ext cx="9144000" cy="6858048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-32" y="285728"/>
            <a:ext cx="9144000" cy="5715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70200" rIns="90000" bIns="45000"/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</a:rPr>
              <a:t>Целостность </a:t>
            </a:r>
            <a:r>
              <a:rPr lang="ru-RU" sz="4000" b="1" dirty="0" smtClean="0">
                <a:solidFill>
                  <a:srgbClr val="7030A0"/>
                </a:solidFill>
              </a:rPr>
              <a:t>программы «Истоки»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108</Words>
  <Application>Microsoft Office PowerPoint</Application>
  <PresentationFormat>Экран (4:3)</PresentationFormat>
  <Paragraphs>25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Tatiana Tsvetkova</cp:lastModifiedBy>
  <cp:revision>92</cp:revision>
  <dcterms:created xsi:type="dcterms:W3CDTF">2013-05-11T19:34:00Z</dcterms:created>
  <dcterms:modified xsi:type="dcterms:W3CDTF">2014-08-21T19:44:49Z</dcterms:modified>
</cp:coreProperties>
</file>